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2" r:id="rId4"/>
  </p:sldMasterIdLst>
  <p:notesMasterIdLst>
    <p:notesMasterId r:id="rId14"/>
  </p:notesMasterIdLst>
  <p:sldIdLst>
    <p:sldId id="282" r:id="rId5"/>
    <p:sldId id="306" r:id="rId6"/>
    <p:sldId id="303" r:id="rId7"/>
    <p:sldId id="315" r:id="rId8"/>
    <p:sldId id="316" r:id="rId9"/>
    <p:sldId id="301" r:id="rId10"/>
    <p:sldId id="312" r:id="rId11"/>
    <p:sldId id="317" r:id="rId12"/>
    <p:sldId id="25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authors.xml><?xml version="1.0" encoding="utf-8"?>
<p188:authorLst xmlns:a="http://schemas.openxmlformats.org/drawingml/2006/main" xmlns:r="http://schemas.openxmlformats.org/officeDocument/2006/relationships" xmlns:p188="http://schemas.microsoft.com/office/powerpoint/2018/8/main">
  <p188:author id="{7F86E70A-C516-A0C4-A3F2-5782A8A3B308}" name="v w" initials="vw" userId="31747442a96ade67" providerId="Windows Live"/>
  <p188:author id="{B2CCDF8C-4FD3-E6D7-671A-08C435F33777}" name="Sarah Rawlings" initials="SR" userId="S::sarah@sarahrawlings.co.uk::c554fdaa-f574-4f51-8fee-b222fa333f93" providerId="AD"/>
  <p188:author id="{2A687390-21F8-7CA9-D1F2-07E49626A0A3}" name="Poppy Handy" initials="PH" userId="S::poppy.handy@gloucester.gov.uk::f4d72f3e-f594-4dae-91e6-01371618ec52" providerId="AD"/>
  <p188:author id="{66217DBE-165B-2719-ADD5-0B2FDDCF772B}" name="Ann-Marie Leighton" initials="AML" userId="S::AnnMarie.Leighton@gloucester.gov.uk::11c6c8c5-f13d-4fcc-874f-073bf6066a10" providerId="AD"/>
  <p188:author id="{B5BFD7BE-C3D6-E13C-36E8-D59751690E65}" name="Louisa Davies" initials="LD" userId="S::louisa.davies@gloucester.gov.uk::ff48323a-591f-401d-b8ff-f97e3a1ac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CAA7"/>
    <a:srgbClr val="C43CAE"/>
    <a:srgbClr val="ED7D31"/>
    <a:srgbClr val="97E4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80B9B9-6BAC-4D4F-3AD8-C822144C6B37}" v="137" dt="2025-12-22T12:52:08.502"/>
    <p1510:client id="{C4D9E55E-8500-6D88-29CB-249D2F95859E}" v="196" dt="2025-12-22T11:57:55.7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Cailleux" userId="S::michelle.cailleux@gloucester.gov.uk::0319b27b-a578-48e1-a301-542813b590b3" providerId="AD" clId="Web-{0CE63726-D9E0-27D0-C715-7A304D1CAA32}"/>
    <pc:docChg chg="modSld">
      <pc:chgData name="Michelle Cailleux" userId="S::michelle.cailleux@gloucester.gov.uk::0319b27b-a578-48e1-a301-542813b590b3" providerId="AD" clId="Web-{0CE63726-D9E0-27D0-C715-7A304D1CAA32}" dt="2025-12-17T11:12:59.862" v="10" actId="20577"/>
      <pc:docMkLst>
        <pc:docMk/>
      </pc:docMkLst>
      <pc:sldChg chg="modSp">
        <pc:chgData name="Michelle Cailleux" userId="S::michelle.cailleux@gloucester.gov.uk::0319b27b-a578-48e1-a301-542813b590b3" providerId="AD" clId="Web-{0CE63726-D9E0-27D0-C715-7A304D1CAA32}" dt="2025-12-17T11:12:59.862" v="10" actId="20577"/>
        <pc:sldMkLst>
          <pc:docMk/>
          <pc:sldMk cId="1723550370" sldId="317"/>
        </pc:sldMkLst>
        <pc:spChg chg="mod">
          <ac:chgData name="Michelle Cailleux" userId="S::michelle.cailleux@gloucester.gov.uk::0319b27b-a578-48e1-a301-542813b590b3" providerId="AD" clId="Web-{0CE63726-D9E0-27D0-C715-7A304D1CAA32}" dt="2025-12-17T11:12:59.862" v="10" actId="20577"/>
          <ac:spMkLst>
            <pc:docMk/>
            <pc:sldMk cId="1723550370" sldId="317"/>
            <ac:spMk id="2" creationId="{44795C4E-4820-65DD-2161-92388C754511}"/>
          </ac:spMkLst>
        </pc:spChg>
      </pc:sldChg>
    </pc:docChg>
  </pc:docChgLst>
  <pc:docChgLst>
    <pc:chgData name="Michelle Cailleux" userId="S::michelle.cailleux@gloucester.gov.uk::0319b27b-a578-48e1-a301-542813b590b3" providerId="AD" clId="Web-{6980B9B9-6BAC-4D4F-3AD8-C822144C6B37}"/>
    <pc:docChg chg="modSld">
      <pc:chgData name="Michelle Cailleux" userId="S::michelle.cailleux@gloucester.gov.uk::0319b27b-a578-48e1-a301-542813b590b3" providerId="AD" clId="Web-{6980B9B9-6BAC-4D4F-3AD8-C822144C6B37}" dt="2025-12-22T12:52:08.502" v="71" actId="20577"/>
      <pc:docMkLst>
        <pc:docMk/>
      </pc:docMkLst>
      <pc:sldChg chg="modSp">
        <pc:chgData name="Michelle Cailleux" userId="S::michelle.cailleux@gloucester.gov.uk::0319b27b-a578-48e1-a301-542813b590b3" providerId="AD" clId="Web-{6980B9B9-6BAC-4D4F-3AD8-C822144C6B37}" dt="2025-12-22T12:52:08.502" v="71" actId="20577"/>
        <pc:sldMkLst>
          <pc:docMk/>
          <pc:sldMk cId="3833361438" sldId="316"/>
        </pc:sldMkLst>
        <pc:spChg chg="mod">
          <ac:chgData name="Michelle Cailleux" userId="S::michelle.cailleux@gloucester.gov.uk::0319b27b-a578-48e1-a301-542813b590b3" providerId="AD" clId="Web-{6980B9B9-6BAC-4D4F-3AD8-C822144C6B37}" dt="2025-12-22T12:52:08.502" v="71" actId="20577"/>
          <ac:spMkLst>
            <pc:docMk/>
            <pc:sldMk cId="3833361438" sldId="316"/>
            <ac:spMk id="3" creationId="{4237F6BB-8D23-6D4E-36DF-BDF2AC08F493}"/>
          </ac:spMkLst>
        </pc:spChg>
      </pc:sldChg>
      <pc:sldChg chg="modSp">
        <pc:chgData name="Michelle Cailleux" userId="S::michelle.cailleux@gloucester.gov.uk::0319b27b-a578-48e1-a301-542813b590b3" providerId="AD" clId="Web-{6980B9B9-6BAC-4D4F-3AD8-C822144C6B37}" dt="2025-12-22T12:03:57.410" v="69" actId="20577"/>
        <pc:sldMkLst>
          <pc:docMk/>
          <pc:sldMk cId="1723550370" sldId="317"/>
        </pc:sldMkLst>
        <pc:spChg chg="mod">
          <ac:chgData name="Michelle Cailleux" userId="S::michelle.cailleux@gloucester.gov.uk::0319b27b-a578-48e1-a301-542813b590b3" providerId="AD" clId="Web-{6980B9B9-6BAC-4D4F-3AD8-C822144C6B37}" dt="2025-12-22T12:03:57.410" v="69" actId="20577"/>
          <ac:spMkLst>
            <pc:docMk/>
            <pc:sldMk cId="1723550370" sldId="317"/>
            <ac:spMk id="2" creationId="{44795C4E-4820-65DD-2161-92388C754511}"/>
          </ac:spMkLst>
        </pc:spChg>
      </pc:sldChg>
    </pc:docChg>
  </pc:docChgLst>
  <pc:docChgLst>
    <pc:chgData name="Nicola Salmon" userId="S::nicola.salmon@gloucester.gov.uk::ce045d71-ea48-4a67-b5c6-73ded55f919e" providerId="AD" clId="Web-{C8E69E8C-6FBE-0BE8-5784-BAA9E5AD14F5}"/>
    <pc:docChg chg="modSld">
      <pc:chgData name="Nicola Salmon" userId="S::nicola.salmon@gloucester.gov.uk::ce045d71-ea48-4a67-b5c6-73ded55f919e" providerId="AD" clId="Web-{C8E69E8C-6FBE-0BE8-5784-BAA9E5AD14F5}" dt="2025-11-28T13:38:50.225" v="42" actId="20577"/>
      <pc:docMkLst>
        <pc:docMk/>
      </pc:docMkLst>
      <pc:sldChg chg="modSp">
        <pc:chgData name="Nicola Salmon" userId="S::nicola.salmon@gloucester.gov.uk::ce045d71-ea48-4a67-b5c6-73ded55f919e" providerId="AD" clId="Web-{C8E69E8C-6FBE-0BE8-5784-BAA9E5AD14F5}" dt="2025-11-28T13:38:45.725" v="41" actId="20577"/>
        <pc:sldMkLst>
          <pc:docMk/>
          <pc:sldMk cId="1723550370" sldId="317"/>
        </pc:sldMkLst>
        <pc:spChg chg="mod">
          <ac:chgData name="Nicola Salmon" userId="S::nicola.salmon@gloucester.gov.uk::ce045d71-ea48-4a67-b5c6-73ded55f919e" providerId="AD" clId="Web-{C8E69E8C-6FBE-0BE8-5784-BAA9E5AD14F5}" dt="2025-11-28T13:38:45.725" v="41" actId="20577"/>
          <ac:spMkLst>
            <pc:docMk/>
            <pc:sldMk cId="1723550370" sldId="317"/>
            <ac:spMk id="2" creationId="{44795C4E-4820-65DD-2161-92388C754511}"/>
          </ac:spMkLst>
        </pc:spChg>
      </pc:sldChg>
    </pc:docChg>
  </pc:docChgLst>
  <pc:docChgLst>
    <pc:chgData name="Nicola Salmon" userId="S::nicola.salmon@gloucester.gov.uk::ce045d71-ea48-4a67-b5c6-73ded55f919e" providerId="AD" clId="Web-{C4D9E55E-8500-6D88-29CB-249D2F95859E}"/>
    <pc:docChg chg="delSld modSld">
      <pc:chgData name="Nicola Salmon" userId="S::nicola.salmon@gloucester.gov.uk::ce045d71-ea48-4a67-b5c6-73ded55f919e" providerId="AD" clId="Web-{C4D9E55E-8500-6D88-29CB-249D2F95859E}" dt="2025-12-22T11:57:55.778" v="176"/>
      <pc:docMkLst>
        <pc:docMk/>
      </pc:docMkLst>
      <pc:sldChg chg="modSp">
        <pc:chgData name="Nicola Salmon" userId="S::nicola.salmon@gloucester.gov.uk::ce045d71-ea48-4a67-b5c6-73ded55f919e" providerId="AD" clId="Web-{C4D9E55E-8500-6D88-29CB-249D2F95859E}" dt="2025-12-22T11:54:17.728" v="151" actId="20577"/>
        <pc:sldMkLst>
          <pc:docMk/>
          <pc:sldMk cId="3833361438" sldId="316"/>
        </pc:sldMkLst>
        <pc:spChg chg="mod">
          <ac:chgData name="Nicola Salmon" userId="S::nicola.salmon@gloucester.gov.uk::ce045d71-ea48-4a67-b5c6-73ded55f919e" providerId="AD" clId="Web-{C4D9E55E-8500-6D88-29CB-249D2F95859E}" dt="2025-12-22T11:54:17.728" v="151" actId="20577"/>
          <ac:spMkLst>
            <pc:docMk/>
            <pc:sldMk cId="3833361438" sldId="316"/>
            <ac:spMk id="3" creationId="{4237F6BB-8D23-6D4E-36DF-BDF2AC08F493}"/>
          </ac:spMkLst>
        </pc:spChg>
      </pc:sldChg>
      <pc:sldChg chg="modSp">
        <pc:chgData name="Nicola Salmon" userId="S::nicola.salmon@gloucester.gov.uk::ce045d71-ea48-4a67-b5c6-73ded55f919e" providerId="AD" clId="Web-{C4D9E55E-8500-6D88-29CB-249D2F95859E}" dt="2025-12-22T11:55:51.214" v="175" actId="20577"/>
        <pc:sldMkLst>
          <pc:docMk/>
          <pc:sldMk cId="1723550370" sldId="317"/>
        </pc:sldMkLst>
        <pc:spChg chg="mod">
          <ac:chgData name="Nicola Salmon" userId="S::nicola.salmon@gloucester.gov.uk::ce045d71-ea48-4a67-b5c6-73ded55f919e" providerId="AD" clId="Web-{C4D9E55E-8500-6D88-29CB-249D2F95859E}" dt="2025-12-22T11:55:51.214" v="175" actId="20577"/>
          <ac:spMkLst>
            <pc:docMk/>
            <pc:sldMk cId="1723550370" sldId="317"/>
            <ac:spMk id="2" creationId="{44795C4E-4820-65DD-2161-92388C754511}"/>
          </ac:spMkLst>
        </pc:spChg>
      </pc:sldChg>
      <pc:sldChg chg="del">
        <pc:chgData name="Nicola Salmon" userId="S::nicola.salmon@gloucester.gov.uk::ce045d71-ea48-4a67-b5c6-73ded55f919e" providerId="AD" clId="Web-{C4D9E55E-8500-6D88-29CB-249D2F95859E}" dt="2025-12-22T11:57:55.778" v="176"/>
        <pc:sldMkLst>
          <pc:docMk/>
          <pc:sldMk cId="2850773593" sldId="318"/>
        </pc:sldMkLst>
      </pc:sldChg>
    </pc:docChg>
  </pc:docChgLst>
  <pc:docChgLst>
    <pc:chgData name="Michelle Cailleux" userId="S::michelle.cailleux@gloucester.gov.uk::0319b27b-a578-48e1-a301-542813b590b3" providerId="AD" clId="Web-{F4F764C2-B8B7-B6E6-BAFF-0A3CD81BD06C}"/>
    <pc:docChg chg="modSld">
      <pc:chgData name="Michelle Cailleux" userId="S::michelle.cailleux@gloucester.gov.uk::0319b27b-a578-48e1-a301-542813b590b3" providerId="AD" clId="Web-{F4F764C2-B8B7-B6E6-BAFF-0A3CD81BD06C}" dt="2025-12-12T15:40:46.910" v="1" actId="20577"/>
      <pc:docMkLst>
        <pc:docMk/>
      </pc:docMkLst>
      <pc:sldChg chg="modSp">
        <pc:chgData name="Michelle Cailleux" userId="S::michelle.cailleux@gloucester.gov.uk::0319b27b-a578-48e1-a301-542813b590b3" providerId="AD" clId="Web-{F4F764C2-B8B7-B6E6-BAFF-0A3CD81BD06C}" dt="2025-12-12T15:40:46.910" v="1" actId="20577"/>
        <pc:sldMkLst>
          <pc:docMk/>
          <pc:sldMk cId="1723550370" sldId="317"/>
        </pc:sldMkLst>
        <pc:spChg chg="mod">
          <ac:chgData name="Michelle Cailleux" userId="S::michelle.cailleux@gloucester.gov.uk::0319b27b-a578-48e1-a301-542813b590b3" providerId="AD" clId="Web-{F4F764C2-B8B7-B6E6-BAFF-0A3CD81BD06C}" dt="2025-12-12T15:40:46.910" v="1" actId="20577"/>
          <ac:spMkLst>
            <pc:docMk/>
            <pc:sldMk cId="1723550370" sldId="317"/>
            <ac:spMk id="2" creationId="{44795C4E-4820-65DD-2161-92388C754511}"/>
          </ac:spMkLst>
        </pc:spChg>
      </pc:sldChg>
    </pc:docChg>
  </pc:docChgLst>
  <pc:docChgLst>
    <pc:chgData name="Michelle Cailleux" userId="S::michelle.cailleux@gloucester.gov.uk::0319b27b-a578-48e1-a301-542813b590b3" providerId="AD" clId="Web-{C94BD434-5298-F2E5-0EF2-D57FCF618852}"/>
    <pc:docChg chg="modSld">
      <pc:chgData name="Michelle Cailleux" userId="S::michelle.cailleux@gloucester.gov.uk::0319b27b-a578-48e1-a301-542813b590b3" providerId="AD" clId="Web-{C94BD434-5298-F2E5-0EF2-D57FCF618852}" dt="2025-12-16T11:36:16.533" v="0" actId="20577"/>
      <pc:docMkLst>
        <pc:docMk/>
      </pc:docMkLst>
      <pc:sldChg chg="modSp">
        <pc:chgData name="Michelle Cailleux" userId="S::michelle.cailleux@gloucester.gov.uk::0319b27b-a578-48e1-a301-542813b590b3" providerId="AD" clId="Web-{C94BD434-5298-F2E5-0EF2-D57FCF618852}" dt="2025-12-16T11:36:16.533" v="0" actId="20577"/>
        <pc:sldMkLst>
          <pc:docMk/>
          <pc:sldMk cId="1723550370" sldId="317"/>
        </pc:sldMkLst>
        <pc:spChg chg="mod">
          <ac:chgData name="Michelle Cailleux" userId="S::michelle.cailleux@gloucester.gov.uk::0319b27b-a578-48e1-a301-542813b590b3" providerId="AD" clId="Web-{C94BD434-5298-F2E5-0EF2-D57FCF618852}" dt="2025-12-16T11:36:16.533" v="0" actId="20577"/>
          <ac:spMkLst>
            <pc:docMk/>
            <pc:sldMk cId="1723550370" sldId="317"/>
            <ac:spMk id="2" creationId="{44795C4E-4820-65DD-2161-92388C75451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90CD52-8E98-43DC-ADD6-A1C9A63AE9B8}"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6958BA5D-6D54-4CFF-9BDF-BDD21C08D300}">
      <dgm:prSet custT="1"/>
      <dgm:spPr/>
      <dgm:t>
        <a:bodyPr/>
        <a:lstStyle/>
        <a:p>
          <a:r>
            <a:rPr lang="en-GB" sz="2000">
              <a:latin typeface="Aptos" panose="020B0004020202020204" pitchFamily="34" charset="0"/>
              <a:ea typeface="Microsoft Sans Serif"/>
              <a:cs typeface="Arial"/>
            </a:rPr>
            <a:t>To be eligible, the project must:</a:t>
          </a:r>
          <a:endParaRPr lang="en-US" sz="2000">
            <a:latin typeface="Aptos" panose="020B0004020202020204" pitchFamily="34" charset="0"/>
            <a:ea typeface="Microsoft Sans Serif"/>
            <a:cs typeface="Arial"/>
          </a:endParaRPr>
        </a:p>
      </dgm:t>
    </dgm:pt>
    <dgm:pt modelId="{3760690C-28B6-422D-ADCE-E6B07D157812}" type="parTrans" cxnId="{0D0358AF-1752-43D4-87AE-3396E04CFCD7}">
      <dgm:prSet/>
      <dgm:spPr/>
      <dgm:t>
        <a:bodyPr/>
        <a:lstStyle/>
        <a:p>
          <a:endParaRPr lang="en-US" sz="2400"/>
        </a:p>
      </dgm:t>
    </dgm:pt>
    <dgm:pt modelId="{0D141488-C636-46EE-AAF3-3C0E49B47069}" type="sibTrans" cxnId="{0D0358AF-1752-43D4-87AE-3396E04CFCD7}">
      <dgm:prSet/>
      <dgm:spPr/>
      <dgm:t>
        <a:bodyPr/>
        <a:lstStyle/>
        <a:p>
          <a:endParaRPr lang="en-US" sz="2400"/>
        </a:p>
      </dgm:t>
    </dgm:pt>
    <dgm:pt modelId="{C4016ECC-74F8-454F-8F74-6A7017B25DBF}">
      <dgm:prSet custT="1"/>
      <dgm:spPr/>
      <dgm:t>
        <a:bodyPr/>
        <a:lstStyle/>
        <a:p>
          <a:r>
            <a:rPr lang="en-GB" sz="2000" kern="1200">
              <a:solidFill>
                <a:prstClr val="black">
                  <a:hueOff val="0"/>
                  <a:satOff val="0"/>
                  <a:lumOff val="0"/>
                  <a:alphaOff val="0"/>
                </a:prstClr>
              </a:solidFill>
              <a:latin typeface="Aptos"/>
              <a:ea typeface="Microsoft Sans Serif"/>
              <a:cs typeface="Arial"/>
            </a:rPr>
            <a:t>Be free to attend/take part</a:t>
          </a:r>
          <a:endParaRPr lang="en-US" sz="2000" kern="1200">
            <a:solidFill>
              <a:prstClr val="black">
                <a:hueOff val="0"/>
                <a:satOff val="0"/>
                <a:lumOff val="0"/>
                <a:alphaOff val="0"/>
              </a:prstClr>
            </a:solidFill>
            <a:latin typeface="Aptos"/>
            <a:ea typeface="Microsoft Sans Serif"/>
            <a:cs typeface="Arial"/>
          </a:endParaRPr>
        </a:p>
      </dgm:t>
    </dgm:pt>
    <dgm:pt modelId="{E51F35D9-0718-48D0-B12E-AFE3695FBACA}" type="parTrans" cxnId="{A32CFCBD-79D0-4FCE-9EC8-20583200B22E}">
      <dgm:prSet/>
      <dgm:spPr/>
      <dgm:t>
        <a:bodyPr/>
        <a:lstStyle/>
        <a:p>
          <a:endParaRPr lang="en-US" sz="2400"/>
        </a:p>
      </dgm:t>
    </dgm:pt>
    <dgm:pt modelId="{2C72C5F0-10E6-4159-971A-DD8A253C8B29}" type="sibTrans" cxnId="{A32CFCBD-79D0-4FCE-9EC8-20583200B22E}">
      <dgm:prSet/>
      <dgm:spPr/>
      <dgm:t>
        <a:bodyPr/>
        <a:lstStyle/>
        <a:p>
          <a:endParaRPr lang="en-US" sz="2400"/>
        </a:p>
      </dgm:t>
    </dgm:pt>
    <dgm:pt modelId="{CB0121D9-D874-46CC-AD42-DEF4277C6CCA}">
      <dgm:prSet custT="1"/>
      <dgm:spPr/>
      <dgm:t>
        <a:bodyPr/>
        <a:lstStyle/>
        <a:p>
          <a:r>
            <a:rPr lang="en-GB" sz="2000">
              <a:latin typeface="Aptos" panose="020B0004020202020204" pitchFamily="34" charset="0"/>
              <a:ea typeface="Microsoft Sans Serif"/>
              <a:cs typeface="Arial"/>
            </a:rPr>
            <a:t>You/your organisation must:</a:t>
          </a:r>
          <a:endParaRPr lang="en-US" sz="2000">
            <a:latin typeface="Aptos" panose="020B0004020202020204" pitchFamily="34" charset="0"/>
            <a:ea typeface="Microsoft Sans Serif"/>
            <a:cs typeface="Arial"/>
          </a:endParaRPr>
        </a:p>
      </dgm:t>
    </dgm:pt>
    <dgm:pt modelId="{205D469F-CB4F-4B62-9C46-AC48944D7500}" type="parTrans" cxnId="{373BEEED-BB2E-4EA8-B790-50D17FEB539B}">
      <dgm:prSet/>
      <dgm:spPr/>
      <dgm:t>
        <a:bodyPr/>
        <a:lstStyle/>
        <a:p>
          <a:endParaRPr lang="en-US" sz="2400"/>
        </a:p>
      </dgm:t>
    </dgm:pt>
    <dgm:pt modelId="{C850F716-C9DE-4A0D-82A5-418B7E03A72E}" type="sibTrans" cxnId="{373BEEED-BB2E-4EA8-B790-50D17FEB539B}">
      <dgm:prSet/>
      <dgm:spPr/>
      <dgm:t>
        <a:bodyPr/>
        <a:lstStyle/>
        <a:p>
          <a:endParaRPr lang="en-US" sz="2400"/>
        </a:p>
      </dgm:t>
    </dgm:pt>
    <dgm:pt modelId="{D7999A4F-1A53-40CF-8DE0-B1C6D925DB06}">
      <dgm:prSet custT="1"/>
      <dgm:spPr/>
      <dgm:t>
        <a:bodyPr/>
        <a:lstStyle/>
        <a:p>
          <a:endParaRPr lang="en-US" sz="2000" kern="1200">
            <a:solidFill>
              <a:prstClr val="black">
                <a:hueOff val="0"/>
                <a:satOff val="0"/>
                <a:lumOff val="0"/>
                <a:alphaOff val="0"/>
              </a:prstClr>
            </a:solidFill>
            <a:latin typeface="Microsoft Sans Serif"/>
            <a:ea typeface="Microsoft Sans Serif"/>
            <a:cs typeface="Arial"/>
          </a:endParaRPr>
        </a:p>
      </dgm:t>
    </dgm:pt>
    <dgm:pt modelId="{0DEBAA7F-397D-4F7C-9336-2CBE8F502224}" type="parTrans" cxnId="{4EEF69F1-35DC-4384-A249-A158DB5F15D6}">
      <dgm:prSet/>
      <dgm:spPr/>
      <dgm:t>
        <a:bodyPr/>
        <a:lstStyle/>
        <a:p>
          <a:endParaRPr lang="en-GB" sz="2400"/>
        </a:p>
      </dgm:t>
    </dgm:pt>
    <dgm:pt modelId="{32F71022-D445-454C-8565-298089A73F9E}" type="sibTrans" cxnId="{4EEF69F1-35DC-4384-A249-A158DB5F15D6}">
      <dgm:prSet/>
      <dgm:spPr/>
      <dgm:t>
        <a:bodyPr/>
        <a:lstStyle/>
        <a:p>
          <a:endParaRPr lang="en-GB" sz="2400"/>
        </a:p>
      </dgm:t>
    </dgm:pt>
    <dgm:pt modelId="{9EB715A7-820A-4059-83BF-9BF10492D1F6}">
      <dgm:prSet custT="1"/>
      <dgm:spPr/>
      <dgm:t>
        <a:bodyPr/>
        <a:lstStyle/>
        <a:p>
          <a:r>
            <a:rPr lang="en-GB" sz="2000" kern="1200">
              <a:solidFill>
                <a:prstClr val="black">
                  <a:hueOff val="0"/>
                  <a:satOff val="0"/>
                  <a:lumOff val="0"/>
                  <a:alphaOff val="0"/>
                </a:prstClr>
              </a:solidFill>
              <a:latin typeface="Aptos" panose="020B0004020202020204" pitchFamily="34" charset="0"/>
              <a:ea typeface="Microsoft Sans Serif"/>
              <a:cs typeface="Arial"/>
            </a:rPr>
            <a:t>Be either a legally constituted organisation (not for profit) or if applying as an individual include a letter of support in reference from an organisation about you and to demonstrate that you are ‘not-for-profit’ </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dgm:t>
    </dgm:pt>
    <dgm:pt modelId="{6B38929A-0377-4700-81FD-1E58BA667B50}" type="parTrans" cxnId="{B2119CB8-1EE2-40DC-8CE2-80778AC6919D}">
      <dgm:prSet/>
      <dgm:spPr/>
      <dgm:t>
        <a:bodyPr/>
        <a:lstStyle/>
        <a:p>
          <a:endParaRPr lang="en-GB" sz="2400"/>
        </a:p>
      </dgm:t>
    </dgm:pt>
    <dgm:pt modelId="{205BC15B-7E69-4BF6-A8AF-79461946BB0D}" type="sibTrans" cxnId="{B2119CB8-1EE2-40DC-8CE2-80778AC6919D}">
      <dgm:prSet/>
      <dgm:spPr/>
      <dgm:t>
        <a:bodyPr/>
        <a:lstStyle/>
        <a:p>
          <a:endParaRPr lang="en-GB" sz="2400"/>
        </a:p>
      </dgm:t>
    </dgm:pt>
    <dgm:pt modelId="{D035EA6A-867D-436E-9369-25E1A726FCF1}">
      <dgm:prSet custT="1"/>
      <dgm:spPr/>
      <dgm:t>
        <a:bodyPr/>
        <a:lstStyle/>
        <a:p>
          <a:pPr rtl="0"/>
          <a:r>
            <a:rPr lang="en-GB" sz="2000" kern="1200">
              <a:solidFill>
                <a:prstClr val="black">
                  <a:hueOff val="0"/>
                  <a:satOff val="0"/>
                  <a:lumOff val="0"/>
                  <a:alphaOff val="0"/>
                </a:prstClr>
              </a:solidFill>
              <a:latin typeface="Aptos"/>
              <a:ea typeface="Microsoft Sans Serif"/>
              <a:cs typeface="Arial"/>
            </a:rPr>
            <a:t>Take place between 1 April 2026 and 1 March 2027 </a:t>
          </a:r>
          <a:endParaRPr lang="en-US" sz="2000" kern="1200">
            <a:solidFill>
              <a:prstClr val="black">
                <a:hueOff val="0"/>
                <a:satOff val="0"/>
                <a:lumOff val="0"/>
                <a:alphaOff val="0"/>
              </a:prstClr>
            </a:solidFill>
            <a:latin typeface="Aptos"/>
            <a:ea typeface="Microsoft Sans Serif"/>
            <a:cs typeface="Arial"/>
          </a:endParaRPr>
        </a:p>
      </dgm:t>
    </dgm:pt>
    <dgm:pt modelId="{875BECD3-914C-4318-8598-E7B1D7E83F16}" type="parTrans" cxnId="{A7F9F8BF-5E81-4729-ADC1-04CABFD25AD1}">
      <dgm:prSet/>
      <dgm:spPr/>
      <dgm:t>
        <a:bodyPr/>
        <a:lstStyle/>
        <a:p>
          <a:endParaRPr lang="en-GB" sz="2400"/>
        </a:p>
      </dgm:t>
    </dgm:pt>
    <dgm:pt modelId="{35028CCD-A39B-4A69-9F98-E374D0222144}" type="sibTrans" cxnId="{A7F9F8BF-5E81-4729-ADC1-04CABFD25AD1}">
      <dgm:prSet/>
      <dgm:spPr/>
      <dgm:t>
        <a:bodyPr/>
        <a:lstStyle/>
        <a:p>
          <a:endParaRPr lang="en-GB" sz="2400"/>
        </a:p>
      </dgm:t>
    </dgm:pt>
    <dgm:pt modelId="{63684B36-F299-4847-804A-36F7CEDD8264}">
      <dgm:prSet custT="1"/>
      <dgm:spPr/>
      <dgm:t>
        <a:bodyPr/>
        <a:lstStyle/>
        <a:p>
          <a:endParaRPr lang="en-US" sz="2000" kern="1200">
            <a:latin typeface="Microsoft Sans Serif"/>
            <a:ea typeface="Microsoft Sans Serif"/>
            <a:cs typeface="Arial"/>
          </a:endParaRPr>
        </a:p>
      </dgm:t>
    </dgm:pt>
    <dgm:pt modelId="{EC732B46-7DD8-411A-88F9-629994AC3D51}" type="parTrans" cxnId="{A56E74ED-C1C4-475D-BA28-0F49765D0B0A}">
      <dgm:prSet/>
      <dgm:spPr/>
      <dgm:t>
        <a:bodyPr/>
        <a:lstStyle/>
        <a:p>
          <a:endParaRPr lang="en-GB" sz="2400"/>
        </a:p>
      </dgm:t>
    </dgm:pt>
    <dgm:pt modelId="{243B9D46-E87F-478B-92C7-4267EBAEE6A5}" type="sibTrans" cxnId="{A56E74ED-C1C4-475D-BA28-0F49765D0B0A}">
      <dgm:prSet/>
      <dgm:spPr/>
      <dgm:t>
        <a:bodyPr/>
        <a:lstStyle/>
        <a:p>
          <a:endParaRPr lang="en-GB" sz="2400"/>
        </a:p>
      </dgm:t>
    </dgm:pt>
    <dgm:pt modelId="{CD34F221-FD06-704B-A579-43C98F6C2320}">
      <dgm:prSet custT="1"/>
      <dgm:spPr/>
      <dgm:t>
        <a:bodyPr/>
        <a:lstStyle/>
        <a:p>
          <a:r>
            <a:rPr lang="en-US" sz="2000" kern="1200">
              <a:solidFill>
                <a:prstClr val="black">
                  <a:hueOff val="0"/>
                  <a:satOff val="0"/>
                  <a:lumOff val="0"/>
                  <a:alphaOff val="0"/>
                </a:prstClr>
              </a:solidFill>
              <a:latin typeface="Aptos"/>
              <a:ea typeface="Microsoft Sans Serif"/>
              <a:cs typeface="Arial"/>
            </a:rPr>
            <a:t>Be in Kings </a:t>
          </a:r>
          <a:r>
            <a:rPr lang="en-US" sz="2000" kern="1200">
              <a:latin typeface="Aptos"/>
              <a:ea typeface="Microsoft Sans Serif"/>
              <a:cs typeface="Arial"/>
            </a:rPr>
            <a:t>Square</a:t>
          </a:r>
        </a:p>
      </dgm:t>
    </dgm:pt>
    <dgm:pt modelId="{5E2B0781-5E1F-2547-AB07-AA3AA72F6A6F}" type="parTrans" cxnId="{62C188D2-41C1-C645-BAE5-29E11A6F3685}">
      <dgm:prSet/>
      <dgm:spPr/>
      <dgm:t>
        <a:bodyPr/>
        <a:lstStyle/>
        <a:p>
          <a:endParaRPr lang="en-US" sz="2400"/>
        </a:p>
      </dgm:t>
    </dgm:pt>
    <dgm:pt modelId="{D8D6A85D-7E7F-1542-BBEB-90A7696D95C7}" type="sibTrans" cxnId="{62C188D2-41C1-C645-BAE5-29E11A6F3685}">
      <dgm:prSet/>
      <dgm:spPr/>
      <dgm:t>
        <a:bodyPr/>
        <a:lstStyle/>
        <a:p>
          <a:endParaRPr lang="en-US" sz="2400"/>
        </a:p>
      </dgm:t>
    </dgm:pt>
    <dgm:pt modelId="{ED5C261C-ECE9-1244-9BAD-3782149A6F9D}">
      <dgm:prSet custT="1"/>
      <dgm:spPr/>
      <dgm:t>
        <a:bodyPr/>
        <a:lstStyle/>
        <a:p>
          <a:endParaRPr lang="en-US" sz="2000" kern="1200">
            <a:solidFill>
              <a:prstClr val="black">
                <a:hueOff val="0"/>
                <a:satOff val="0"/>
                <a:lumOff val="0"/>
                <a:alphaOff val="0"/>
              </a:prstClr>
            </a:solidFill>
            <a:latin typeface="Microsoft Sans Serif"/>
            <a:ea typeface="Microsoft Sans Serif"/>
            <a:cs typeface="Arial"/>
          </a:endParaRPr>
        </a:p>
      </dgm:t>
    </dgm:pt>
    <dgm:pt modelId="{14D7E26B-EA4C-5E4B-AD96-A7CD59A5F0B4}" type="parTrans" cxnId="{250367CD-C44D-7042-A412-4A4F970AF266}">
      <dgm:prSet/>
      <dgm:spPr/>
      <dgm:t>
        <a:bodyPr/>
        <a:lstStyle/>
        <a:p>
          <a:endParaRPr lang="en-US" sz="2400"/>
        </a:p>
      </dgm:t>
    </dgm:pt>
    <dgm:pt modelId="{BA264FAD-894C-2242-8107-0804C594F746}" type="sibTrans" cxnId="{250367CD-C44D-7042-A412-4A4F970AF266}">
      <dgm:prSet/>
      <dgm:spPr/>
      <dgm:t>
        <a:bodyPr/>
        <a:lstStyle/>
        <a:p>
          <a:endParaRPr lang="en-US" sz="2400"/>
        </a:p>
      </dgm:t>
    </dgm:pt>
    <dgm:pt modelId="{F8B02D16-4F78-9448-8F60-370B31404970}">
      <dgm:prSet custT="1"/>
      <dgm:spPr/>
      <dgm:t>
        <a:bodyPr/>
        <a:lstStyle/>
        <a:p>
          <a:r>
            <a:rPr lang="en-GB" sz="2000" kern="1200">
              <a:solidFill>
                <a:prstClr val="black">
                  <a:hueOff val="0"/>
                  <a:satOff val="0"/>
                  <a:lumOff val="0"/>
                  <a:alphaOff val="0"/>
                </a:prstClr>
              </a:solidFill>
              <a:latin typeface="Aptos" panose="020B0004020202020204" pitchFamily="34" charset="0"/>
              <a:ea typeface="Microsoft Sans Serif"/>
              <a:cs typeface="Arial"/>
            </a:rPr>
            <a:t>Have a bank or building society account</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dgm:t>
    </dgm:pt>
    <dgm:pt modelId="{11AEEAA9-1DA1-BF4F-87D9-B5D2D334CD33}" type="parTrans" cxnId="{D59E2F0A-E7D9-FA42-9A76-2AAB90779B1C}">
      <dgm:prSet/>
      <dgm:spPr/>
      <dgm:t>
        <a:bodyPr/>
        <a:lstStyle/>
        <a:p>
          <a:endParaRPr lang="en-US" sz="2400"/>
        </a:p>
      </dgm:t>
    </dgm:pt>
    <dgm:pt modelId="{C24405D8-9822-2B4C-A6C3-8049989F82AA}" type="sibTrans" cxnId="{D59E2F0A-E7D9-FA42-9A76-2AAB90779B1C}">
      <dgm:prSet/>
      <dgm:spPr/>
      <dgm:t>
        <a:bodyPr/>
        <a:lstStyle/>
        <a:p>
          <a:endParaRPr lang="en-US" sz="2400"/>
        </a:p>
      </dgm:t>
    </dgm:pt>
    <dgm:pt modelId="{08796B35-A3AB-BE40-AD29-4BBBA4B860DB}">
      <dgm:prSet custT="1"/>
      <dgm:spPr/>
      <dgm:t>
        <a:bodyPr/>
        <a:lstStyle/>
        <a:p>
          <a:r>
            <a:rPr lang="en-GB" sz="2000" kern="1200">
              <a:solidFill>
                <a:prstClr val="black">
                  <a:hueOff val="0"/>
                  <a:satOff val="0"/>
                  <a:lumOff val="0"/>
                  <a:alphaOff val="0"/>
                </a:prstClr>
              </a:solidFill>
              <a:latin typeface="Aptos" panose="020B0004020202020204" pitchFamily="34" charset="0"/>
              <a:ea typeface="Microsoft Sans Serif"/>
              <a:cs typeface="Arial"/>
            </a:rPr>
            <a:t>Not have received Arts Council England National Portfolio Organisation funding for the activity you are applying for</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dgm:t>
    </dgm:pt>
    <dgm:pt modelId="{8C1537AF-8EA5-2B41-8272-ADF7CB3D121F}" type="parTrans" cxnId="{8297BAB2-892F-F34B-AC13-889C01E7E014}">
      <dgm:prSet/>
      <dgm:spPr/>
      <dgm:t>
        <a:bodyPr/>
        <a:lstStyle/>
        <a:p>
          <a:endParaRPr lang="en-US" sz="2400"/>
        </a:p>
      </dgm:t>
    </dgm:pt>
    <dgm:pt modelId="{ABBE89FF-EFA6-154A-B3BF-82E71FAB6A60}" type="sibTrans" cxnId="{8297BAB2-892F-F34B-AC13-889C01E7E014}">
      <dgm:prSet/>
      <dgm:spPr/>
      <dgm:t>
        <a:bodyPr/>
        <a:lstStyle/>
        <a:p>
          <a:endParaRPr lang="en-US" sz="2400"/>
        </a:p>
      </dgm:t>
    </dgm:pt>
    <dgm:pt modelId="{563961B3-14D5-CB4C-A2B2-65A0F3F20A3E}">
      <dgm:prSet custT="1"/>
      <dgm:spPr/>
      <dgm:t>
        <a:bodyPr/>
        <a:lstStyle/>
        <a:p>
          <a:endParaRPr lang="en-US" sz="2000" kern="1200">
            <a:solidFill>
              <a:prstClr val="black">
                <a:hueOff val="0"/>
                <a:satOff val="0"/>
                <a:lumOff val="0"/>
                <a:alphaOff val="0"/>
              </a:prstClr>
            </a:solidFill>
            <a:latin typeface="Aptos" panose="020B0004020202020204" pitchFamily="34" charset="0"/>
            <a:ea typeface="Microsoft Sans Serif"/>
            <a:cs typeface="Arial"/>
          </a:endParaRPr>
        </a:p>
      </dgm:t>
    </dgm:pt>
    <dgm:pt modelId="{18F09774-6AEA-A84E-823A-9C6D1AA56AC5}" type="parTrans" cxnId="{C947D00F-8E26-2745-A7E6-56C17FF9900B}">
      <dgm:prSet/>
      <dgm:spPr/>
      <dgm:t>
        <a:bodyPr/>
        <a:lstStyle/>
        <a:p>
          <a:endParaRPr lang="en-US" sz="2400"/>
        </a:p>
      </dgm:t>
    </dgm:pt>
    <dgm:pt modelId="{787C75E6-3531-8746-8E9A-F7F2226ABFA0}" type="sibTrans" cxnId="{C947D00F-8E26-2745-A7E6-56C17FF9900B}">
      <dgm:prSet/>
      <dgm:spPr/>
      <dgm:t>
        <a:bodyPr/>
        <a:lstStyle/>
        <a:p>
          <a:endParaRPr lang="en-US" sz="2400"/>
        </a:p>
      </dgm:t>
    </dgm:pt>
    <dgm:pt modelId="{77BBBE24-8540-4FF7-91FC-7F96C49727E9}" type="pres">
      <dgm:prSet presAssocID="{2190CD52-8E98-43DC-ADD6-A1C9A63AE9B8}" presName="linear" presStyleCnt="0">
        <dgm:presLayoutVars>
          <dgm:animLvl val="lvl"/>
          <dgm:resizeHandles val="exact"/>
        </dgm:presLayoutVars>
      </dgm:prSet>
      <dgm:spPr/>
    </dgm:pt>
    <dgm:pt modelId="{785B7C7C-FF52-4CBF-8879-58554781A83B}" type="pres">
      <dgm:prSet presAssocID="{6958BA5D-6D54-4CFF-9BDF-BDD21C08D300}" presName="parentText" presStyleLbl="node1" presStyleIdx="0" presStyleCnt="2" custScaleY="30840" custLinFactNeighborX="-2144" custLinFactNeighborY="-1121">
        <dgm:presLayoutVars>
          <dgm:chMax val="0"/>
          <dgm:bulletEnabled val="1"/>
        </dgm:presLayoutVars>
      </dgm:prSet>
      <dgm:spPr/>
    </dgm:pt>
    <dgm:pt modelId="{83BE1455-E5FB-42FB-8211-E2BD5E27DD70}" type="pres">
      <dgm:prSet presAssocID="{6958BA5D-6D54-4CFF-9BDF-BDD21C08D300}" presName="childText" presStyleLbl="revTx" presStyleIdx="0" presStyleCnt="2">
        <dgm:presLayoutVars>
          <dgm:bulletEnabled val="1"/>
        </dgm:presLayoutVars>
      </dgm:prSet>
      <dgm:spPr/>
    </dgm:pt>
    <dgm:pt modelId="{115213B2-A745-437B-8BD9-5362A2257BC1}" type="pres">
      <dgm:prSet presAssocID="{CB0121D9-D874-46CC-AD42-DEF4277C6CCA}" presName="parentText" presStyleLbl="node1" presStyleIdx="1" presStyleCnt="2" custScaleY="24034" custLinFactNeighborX="-1078" custLinFactNeighborY="-801">
        <dgm:presLayoutVars>
          <dgm:chMax val="0"/>
          <dgm:bulletEnabled val="1"/>
        </dgm:presLayoutVars>
      </dgm:prSet>
      <dgm:spPr/>
    </dgm:pt>
    <dgm:pt modelId="{561BBEB0-78A0-4463-A9AF-E96E1E191FCA}" type="pres">
      <dgm:prSet presAssocID="{CB0121D9-D874-46CC-AD42-DEF4277C6CCA}" presName="childText" presStyleLbl="revTx" presStyleIdx="1" presStyleCnt="2">
        <dgm:presLayoutVars>
          <dgm:bulletEnabled val="1"/>
        </dgm:presLayoutVars>
      </dgm:prSet>
      <dgm:spPr/>
    </dgm:pt>
  </dgm:ptLst>
  <dgm:cxnLst>
    <dgm:cxn modelId="{3A4E4904-BFC9-450A-8F93-061B2721631B}" type="presOf" srcId="{9EB715A7-820A-4059-83BF-9BF10492D1F6}" destId="{561BBEB0-78A0-4463-A9AF-E96E1E191FCA}" srcOrd="0" destOrd="1" presId="urn:microsoft.com/office/officeart/2005/8/layout/vList2"/>
    <dgm:cxn modelId="{D59E2F0A-E7D9-FA42-9A76-2AAB90779B1C}" srcId="{CB0121D9-D874-46CC-AD42-DEF4277C6CCA}" destId="{F8B02D16-4F78-9448-8F60-370B31404970}" srcOrd="2" destOrd="0" parTransId="{11AEEAA9-1DA1-BF4F-87D9-B5D2D334CD33}" sibTransId="{C24405D8-9822-2B4C-A6C3-8049989F82AA}"/>
    <dgm:cxn modelId="{C947D00F-8E26-2745-A7E6-56C17FF9900B}" srcId="{CB0121D9-D874-46CC-AD42-DEF4277C6CCA}" destId="{563961B3-14D5-CB4C-A2B2-65A0F3F20A3E}" srcOrd="0" destOrd="0" parTransId="{18F09774-6AEA-A84E-823A-9C6D1AA56AC5}" sibTransId="{787C75E6-3531-8746-8E9A-F7F2226ABFA0}"/>
    <dgm:cxn modelId="{460EA233-92BC-5646-BA02-1925F1F0AE20}" type="presOf" srcId="{F8B02D16-4F78-9448-8F60-370B31404970}" destId="{561BBEB0-78A0-4463-A9AF-E96E1E191FCA}" srcOrd="0" destOrd="2" presId="urn:microsoft.com/office/officeart/2005/8/layout/vList2"/>
    <dgm:cxn modelId="{3A700368-6E31-4B91-83C1-6DB7945CAFD3}" type="presOf" srcId="{6958BA5D-6D54-4CFF-9BDF-BDD21C08D300}" destId="{785B7C7C-FF52-4CBF-8879-58554781A83B}" srcOrd="0" destOrd="0" presId="urn:microsoft.com/office/officeart/2005/8/layout/vList2"/>
    <dgm:cxn modelId="{E408034E-8482-46BB-8E6C-F10CB50A7A3A}" type="presOf" srcId="{C4016ECC-74F8-454F-8F74-6A7017B25DBF}" destId="{83BE1455-E5FB-42FB-8211-E2BD5E27DD70}" srcOrd="0" destOrd="2" presId="urn:microsoft.com/office/officeart/2005/8/layout/vList2"/>
    <dgm:cxn modelId="{08F52171-4B39-4E73-92BC-CE75B6E4CC5D}" type="presOf" srcId="{D7999A4F-1A53-40CF-8DE0-B1C6D925DB06}" destId="{561BBEB0-78A0-4463-A9AF-E96E1E191FCA}" srcOrd="0" destOrd="4" presId="urn:microsoft.com/office/officeart/2005/8/layout/vList2"/>
    <dgm:cxn modelId="{2BD75773-758C-754E-89C8-B3AEACB1AE2F}" type="presOf" srcId="{08796B35-A3AB-BE40-AD29-4BBBA4B860DB}" destId="{561BBEB0-78A0-4463-A9AF-E96E1E191FCA}" srcOrd="0" destOrd="3" presId="urn:microsoft.com/office/officeart/2005/8/layout/vList2"/>
    <dgm:cxn modelId="{550E667F-BA5F-424F-98B4-06B919131762}" type="presOf" srcId="{CD34F221-FD06-704B-A579-43C98F6C2320}" destId="{83BE1455-E5FB-42FB-8211-E2BD5E27DD70}" srcOrd="0" destOrd="3" presId="urn:microsoft.com/office/officeart/2005/8/layout/vList2"/>
    <dgm:cxn modelId="{241FC48D-DA2E-4267-9151-8F30EE7B2201}" type="presOf" srcId="{2190CD52-8E98-43DC-ADD6-A1C9A63AE9B8}" destId="{77BBBE24-8540-4FF7-91FC-7F96C49727E9}" srcOrd="0" destOrd="0" presId="urn:microsoft.com/office/officeart/2005/8/layout/vList2"/>
    <dgm:cxn modelId="{4518419A-394B-4417-8D43-CDBE9031A453}" type="presOf" srcId="{D035EA6A-867D-436E-9369-25E1A726FCF1}" destId="{83BE1455-E5FB-42FB-8211-E2BD5E27DD70}" srcOrd="0" destOrd="1" presId="urn:microsoft.com/office/officeart/2005/8/layout/vList2"/>
    <dgm:cxn modelId="{0D0358AF-1752-43D4-87AE-3396E04CFCD7}" srcId="{2190CD52-8E98-43DC-ADD6-A1C9A63AE9B8}" destId="{6958BA5D-6D54-4CFF-9BDF-BDD21C08D300}" srcOrd="0" destOrd="0" parTransId="{3760690C-28B6-422D-ADCE-E6B07D157812}" sibTransId="{0D141488-C636-46EE-AAF3-3C0E49B47069}"/>
    <dgm:cxn modelId="{8297BAB2-892F-F34B-AC13-889C01E7E014}" srcId="{CB0121D9-D874-46CC-AD42-DEF4277C6CCA}" destId="{08796B35-A3AB-BE40-AD29-4BBBA4B860DB}" srcOrd="3" destOrd="0" parTransId="{8C1537AF-8EA5-2B41-8272-ADF7CB3D121F}" sibTransId="{ABBE89FF-EFA6-154A-B3BF-82E71FAB6A60}"/>
    <dgm:cxn modelId="{B2119CB8-1EE2-40DC-8CE2-80778AC6919D}" srcId="{CB0121D9-D874-46CC-AD42-DEF4277C6CCA}" destId="{9EB715A7-820A-4059-83BF-9BF10492D1F6}" srcOrd="1" destOrd="0" parTransId="{6B38929A-0377-4700-81FD-1E58BA667B50}" sibTransId="{205BC15B-7E69-4BF6-A8AF-79461946BB0D}"/>
    <dgm:cxn modelId="{A32CFCBD-79D0-4FCE-9EC8-20583200B22E}" srcId="{6958BA5D-6D54-4CFF-9BDF-BDD21C08D300}" destId="{C4016ECC-74F8-454F-8F74-6A7017B25DBF}" srcOrd="2" destOrd="0" parTransId="{E51F35D9-0718-48D0-B12E-AFE3695FBACA}" sibTransId="{2C72C5F0-10E6-4159-971A-DD8A253C8B29}"/>
    <dgm:cxn modelId="{A7F9F8BF-5E81-4729-ADC1-04CABFD25AD1}" srcId="{6958BA5D-6D54-4CFF-9BDF-BDD21C08D300}" destId="{D035EA6A-867D-436E-9369-25E1A726FCF1}" srcOrd="1" destOrd="0" parTransId="{875BECD3-914C-4318-8598-E7B1D7E83F16}" sibTransId="{35028CCD-A39B-4A69-9F98-E374D0222144}"/>
    <dgm:cxn modelId="{250367CD-C44D-7042-A412-4A4F970AF266}" srcId="{6958BA5D-6D54-4CFF-9BDF-BDD21C08D300}" destId="{ED5C261C-ECE9-1244-9BAD-3782149A6F9D}" srcOrd="0" destOrd="0" parTransId="{14D7E26B-EA4C-5E4B-AD96-A7CD59A5F0B4}" sibTransId="{BA264FAD-894C-2242-8107-0804C594F746}"/>
    <dgm:cxn modelId="{62C188D2-41C1-C645-BAE5-29E11A6F3685}" srcId="{6958BA5D-6D54-4CFF-9BDF-BDD21C08D300}" destId="{CD34F221-FD06-704B-A579-43C98F6C2320}" srcOrd="3" destOrd="0" parTransId="{5E2B0781-5E1F-2547-AB07-AA3AA72F6A6F}" sibTransId="{D8D6A85D-7E7F-1542-BBEB-90A7696D95C7}"/>
    <dgm:cxn modelId="{ABAC46E9-B51C-FF40-9C6A-E3C834BD275F}" type="presOf" srcId="{ED5C261C-ECE9-1244-9BAD-3782149A6F9D}" destId="{83BE1455-E5FB-42FB-8211-E2BD5E27DD70}" srcOrd="0" destOrd="0" presId="urn:microsoft.com/office/officeart/2005/8/layout/vList2"/>
    <dgm:cxn modelId="{7EC8F2E9-4603-4E4D-8752-9EF2C1F0E390}" type="presOf" srcId="{563961B3-14D5-CB4C-A2B2-65A0F3F20A3E}" destId="{561BBEB0-78A0-4463-A9AF-E96E1E191FCA}" srcOrd="0" destOrd="0" presId="urn:microsoft.com/office/officeart/2005/8/layout/vList2"/>
    <dgm:cxn modelId="{A56E74ED-C1C4-475D-BA28-0F49765D0B0A}" srcId="{6958BA5D-6D54-4CFF-9BDF-BDD21C08D300}" destId="{63684B36-F299-4847-804A-36F7CEDD8264}" srcOrd="4" destOrd="0" parTransId="{EC732B46-7DD8-411A-88F9-629994AC3D51}" sibTransId="{243B9D46-E87F-478B-92C7-4267EBAEE6A5}"/>
    <dgm:cxn modelId="{373BEEED-BB2E-4EA8-B790-50D17FEB539B}" srcId="{2190CD52-8E98-43DC-ADD6-A1C9A63AE9B8}" destId="{CB0121D9-D874-46CC-AD42-DEF4277C6CCA}" srcOrd="1" destOrd="0" parTransId="{205D469F-CB4F-4B62-9C46-AC48944D7500}" sibTransId="{C850F716-C9DE-4A0D-82A5-418B7E03A72E}"/>
    <dgm:cxn modelId="{4EEF69F1-35DC-4384-A249-A158DB5F15D6}" srcId="{CB0121D9-D874-46CC-AD42-DEF4277C6CCA}" destId="{D7999A4F-1A53-40CF-8DE0-B1C6D925DB06}" srcOrd="4" destOrd="0" parTransId="{0DEBAA7F-397D-4F7C-9336-2CBE8F502224}" sibTransId="{32F71022-D445-454C-8565-298089A73F9E}"/>
    <dgm:cxn modelId="{319284F9-2E00-46E9-85E7-116A5F7C1F11}" type="presOf" srcId="{63684B36-F299-4847-804A-36F7CEDD8264}" destId="{83BE1455-E5FB-42FB-8211-E2BD5E27DD70}" srcOrd="0" destOrd="4" presId="urn:microsoft.com/office/officeart/2005/8/layout/vList2"/>
    <dgm:cxn modelId="{ED700FFA-720F-4A02-86B7-47EDB8F029E1}" type="presOf" srcId="{CB0121D9-D874-46CC-AD42-DEF4277C6CCA}" destId="{115213B2-A745-437B-8BD9-5362A2257BC1}" srcOrd="0" destOrd="0" presId="urn:microsoft.com/office/officeart/2005/8/layout/vList2"/>
    <dgm:cxn modelId="{C66D9BCA-AC7D-4C7A-BC05-36E62961A7C5}" type="presParOf" srcId="{77BBBE24-8540-4FF7-91FC-7F96C49727E9}" destId="{785B7C7C-FF52-4CBF-8879-58554781A83B}" srcOrd="0" destOrd="0" presId="urn:microsoft.com/office/officeart/2005/8/layout/vList2"/>
    <dgm:cxn modelId="{59455C99-D71C-4D06-A5B5-80AE54462C0D}" type="presParOf" srcId="{77BBBE24-8540-4FF7-91FC-7F96C49727E9}" destId="{83BE1455-E5FB-42FB-8211-E2BD5E27DD70}" srcOrd="1" destOrd="0" presId="urn:microsoft.com/office/officeart/2005/8/layout/vList2"/>
    <dgm:cxn modelId="{9AD8048C-B6D8-41C5-A2DD-0BA42CA001C5}" type="presParOf" srcId="{77BBBE24-8540-4FF7-91FC-7F96C49727E9}" destId="{115213B2-A745-437B-8BD9-5362A2257BC1}" srcOrd="2" destOrd="0" presId="urn:microsoft.com/office/officeart/2005/8/layout/vList2"/>
    <dgm:cxn modelId="{B459B4A5-141F-468B-B3DE-BFBF02A55E43}" type="presParOf" srcId="{77BBBE24-8540-4FF7-91FC-7F96C49727E9}" destId="{561BBEB0-78A0-4463-A9AF-E96E1E191FCA}"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B7C7C-FF52-4CBF-8879-58554781A83B}">
      <dsp:nvSpPr>
        <dsp:cNvPr id="0" name=""/>
        <dsp:cNvSpPr/>
      </dsp:nvSpPr>
      <dsp:spPr>
        <a:xfrm>
          <a:off x="0" y="470362"/>
          <a:ext cx="7741961" cy="369487"/>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ptos" panose="020B0004020202020204" pitchFamily="34" charset="0"/>
              <a:ea typeface="Microsoft Sans Serif"/>
              <a:cs typeface="Arial"/>
            </a:rPr>
            <a:t>To be eligible, the project must:</a:t>
          </a:r>
          <a:endParaRPr lang="en-US" sz="2000" kern="1200">
            <a:latin typeface="Aptos" panose="020B0004020202020204" pitchFamily="34" charset="0"/>
            <a:ea typeface="Microsoft Sans Serif"/>
            <a:cs typeface="Arial"/>
          </a:endParaRPr>
        </a:p>
      </dsp:txBody>
      <dsp:txXfrm>
        <a:off x="18037" y="488399"/>
        <a:ext cx="7705887" cy="333413"/>
      </dsp:txXfrm>
    </dsp:sp>
    <dsp:sp modelId="{83BE1455-E5FB-42FB-8211-E2BD5E27DD70}">
      <dsp:nvSpPr>
        <dsp:cNvPr id="0" name=""/>
        <dsp:cNvSpPr/>
      </dsp:nvSpPr>
      <dsp:spPr>
        <a:xfrm>
          <a:off x="0" y="858413"/>
          <a:ext cx="7741961" cy="165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80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a:solidFill>
              <a:prstClr val="black">
                <a:hueOff val="0"/>
                <a:satOff val="0"/>
                <a:lumOff val="0"/>
                <a:alphaOff val="0"/>
              </a:prstClr>
            </a:solidFill>
            <a:latin typeface="Microsoft Sans Serif"/>
            <a:ea typeface="Microsoft Sans Serif"/>
            <a:cs typeface="Arial"/>
          </a:endParaRPr>
        </a:p>
        <a:p>
          <a:pPr marL="228600" lvl="1" indent="-228600" algn="l" defTabSz="889000" rtl="0">
            <a:lnSpc>
              <a:spcPct val="90000"/>
            </a:lnSpc>
            <a:spcBef>
              <a:spcPct val="0"/>
            </a:spcBef>
            <a:spcAft>
              <a:spcPct val="20000"/>
            </a:spcAft>
            <a:buChar char="•"/>
          </a:pPr>
          <a:r>
            <a:rPr lang="en-GB" sz="2000" kern="1200">
              <a:solidFill>
                <a:prstClr val="black">
                  <a:hueOff val="0"/>
                  <a:satOff val="0"/>
                  <a:lumOff val="0"/>
                  <a:alphaOff val="0"/>
                </a:prstClr>
              </a:solidFill>
              <a:latin typeface="Aptos"/>
              <a:ea typeface="Microsoft Sans Serif"/>
              <a:cs typeface="Arial"/>
            </a:rPr>
            <a:t>Take place between 1 April 2026 and 1 March 2027 </a:t>
          </a:r>
          <a:endParaRPr lang="en-US" sz="2000" kern="1200">
            <a:solidFill>
              <a:prstClr val="black">
                <a:hueOff val="0"/>
                <a:satOff val="0"/>
                <a:lumOff val="0"/>
                <a:alphaOff val="0"/>
              </a:prstClr>
            </a:solidFill>
            <a:latin typeface="Aptos"/>
            <a:ea typeface="Microsoft Sans Serif"/>
            <a:cs typeface="Arial"/>
          </a:endParaRPr>
        </a:p>
        <a:p>
          <a:pPr marL="228600" lvl="1" indent="-228600" algn="l" defTabSz="889000">
            <a:lnSpc>
              <a:spcPct val="90000"/>
            </a:lnSpc>
            <a:spcBef>
              <a:spcPct val="0"/>
            </a:spcBef>
            <a:spcAft>
              <a:spcPct val="20000"/>
            </a:spcAft>
            <a:buChar char="•"/>
          </a:pPr>
          <a:r>
            <a:rPr lang="en-GB" sz="2000" kern="1200">
              <a:solidFill>
                <a:prstClr val="black">
                  <a:hueOff val="0"/>
                  <a:satOff val="0"/>
                  <a:lumOff val="0"/>
                  <a:alphaOff val="0"/>
                </a:prstClr>
              </a:solidFill>
              <a:latin typeface="Aptos"/>
              <a:ea typeface="Microsoft Sans Serif"/>
              <a:cs typeface="Arial"/>
            </a:rPr>
            <a:t>Be free to attend/take part</a:t>
          </a:r>
          <a:endParaRPr lang="en-US" sz="2000" kern="1200">
            <a:solidFill>
              <a:prstClr val="black">
                <a:hueOff val="0"/>
                <a:satOff val="0"/>
                <a:lumOff val="0"/>
                <a:alphaOff val="0"/>
              </a:prstClr>
            </a:solidFill>
            <a:latin typeface="Aptos"/>
            <a:ea typeface="Microsoft Sans Serif"/>
            <a:cs typeface="Arial"/>
          </a:endParaRPr>
        </a:p>
        <a:p>
          <a:pPr marL="228600" lvl="1" indent="-228600" algn="l" defTabSz="889000">
            <a:lnSpc>
              <a:spcPct val="90000"/>
            </a:lnSpc>
            <a:spcBef>
              <a:spcPct val="0"/>
            </a:spcBef>
            <a:spcAft>
              <a:spcPct val="20000"/>
            </a:spcAft>
            <a:buChar char="•"/>
          </a:pPr>
          <a:r>
            <a:rPr lang="en-US" sz="2000" kern="1200">
              <a:solidFill>
                <a:prstClr val="black">
                  <a:hueOff val="0"/>
                  <a:satOff val="0"/>
                  <a:lumOff val="0"/>
                  <a:alphaOff val="0"/>
                </a:prstClr>
              </a:solidFill>
              <a:latin typeface="Aptos"/>
              <a:ea typeface="Microsoft Sans Serif"/>
              <a:cs typeface="Arial"/>
            </a:rPr>
            <a:t>Be in Kings </a:t>
          </a:r>
          <a:r>
            <a:rPr lang="en-US" sz="2000" kern="1200">
              <a:latin typeface="Aptos"/>
              <a:ea typeface="Microsoft Sans Serif"/>
              <a:cs typeface="Arial"/>
            </a:rPr>
            <a:t>Square</a:t>
          </a:r>
        </a:p>
        <a:p>
          <a:pPr marL="228600" lvl="1" indent="-228600" algn="l" defTabSz="889000">
            <a:lnSpc>
              <a:spcPct val="90000"/>
            </a:lnSpc>
            <a:spcBef>
              <a:spcPct val="0"/>
            </a:spcBef>
            <a:spcAft>
              <a:spcPct val="20000"/>
            </a:spcAft>
            <a:buChar char="•"/>
          </a:pPr>
          <a:endParaRPr lang="en-US" sz="2000" kern="1200">
            <a:latin typeface="Microsoft Sans Serif"/>
            <a:ea typeface="Microsoft Sans Serif"/>
            <a:cs typeface="Arial"/>
          </a:endParaRPr>
        </a:p>
      </dsp:txBody>
      <dsp:txXfrm>
        <a:off x="0" y="858413"/>
        <a:ext cx="7741961" cy="1656000"/>
      </dsp:txXfrm>
    </dsp:sp>
    <dsp:sp modelId="{115213B2-A745-437B-8BD9-5362A2257BC1}">
      <dsp:nvSpPr>
        <dsp:cNvPr id="0" name=""/>
        <dsp:cNvSpPr/>
      </dsp:nvSpPr>
      <dsp:spPr>
        <a:xfrm>
          <a:off x="0" y="2491598"/>
          <a:ext cx="7741961" cy="287946"/>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ptos" panose="020B0004020202020204" pitchFamily="34" charset="0"/>
              <a:ea typeface="Microsoft Sans Serif"/>
              <a:cs typeface="Arial"/>
            </a:rPr>
            <a:t>You/your organisation must:</a:t>
          </a:r>
          <a:endParaRPr lang="en-US" sz="2000" kern="1200">
            <a:latin typeface="Aptos" panose="020B0004020202020204" pitchFamily="34" charset="0"/>
            <a:ea typeface="Microsoft Sans Serif"/>
            <a:cs typeface="Arial"/>
          </a:endParaRPr>
        </a:p>
      </dsp:txBody>
      <dsp:txXfrm>
        <a:off x="14056" y="2505654"/>
        <a:ext cx="7713849" cy="259834"/>
      </dsp:txXfrm>
    </dsp:sp>
    <dsp:sp modelId="{561BBEB0-78A0-4463-A9AF-E96E1E191FCA}">
      <dsp:nvSpPr>
        <dsp:cNvPr id="0" name=""/>
        <dsp:cNvSpPr/>
      </dsp:nvSpPr>
      <dsp:spPr>
        <a:xfrm>
          <a:off x="0" y="2802360"/>
          <a:ext cx="7741961" cy="284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5807" tIns="25400" rIns="142240" bIns="25400" numCol="1" spcCol="1270" anchor="t" anchorCtr="0">
          <a:noAutofit/>
        </a:bodyPr>
        <a:lstStyle/>
        <a:p>
          <a:pPr marL="228600" lvl="1" indent="-228600" algn="l" defTabSz="889000">
            <a:lnSpc>
              <a:spcPct val="90000"/>
            </a:lnSpc>
            <a:spcBef>
              <a:spcPct val="0"/>
            </a:spcBef>
            <a:spcAft>
              <a:spcPct val="20000"/>
            </a:spcAft>
            <a:buChar char="•"/>
          </a:pPr>
          <a:endParaRPr lang="en-US" sz="2000" kern="1200">
            <a:solidFill>
              <a:prstClr val="black">
                <a:hueOff val="0"/>
                <a:satOff val="0"/>
                <a:lumOff val="0"/>
                <a:alphaOff val="0"/>
              </a:prstClr>
            </a:solidFill>
            <a:latin typeface="Aptos" panose="020B0004020202020204" pitchFamily="34" charset="0"/>
            <a:ea typeface="Microsoft Sans Serif"/>
            <a:cs typeface="Arial"/>
          </a:endParaRPr>
        </a:p>
        <a:p>
          <a:pPr marL="228600" lvl="1" indent="-228600" algn="l" defTabSz="889000">
            <a:lnSpc>
              <a:spcPct val="90000"/>
            </a:lnSpc>
            <a:spcBef>
              <a:spcPct val="0"/>
            </a:spcBef>
            <a:spcAft>
              <a:spcPct val="20000"/>
            </a:spcAft>
            <a:buChar char="•"/>
          </a:pPr>
          <a:r>
            <a:rPr lang="en-GB" sz="2000" kern="1200">
              <a:solidFill>
                <a:prstClr val="black">
                  <a:hueOff val="0"/>
                  <a:satOff val="0"/>
                  <a:lumOff val="0"/>
                  <a:alphaOff val="0"/>
                </a:prstClr>
              </a:solidFill>
              <a:latin typeface="Aptos" panose="020B0004020202020204" pitchFamily="34" charset="0"/>
              <a:ea typeface="Microsoft Sans Serif"/>
              <a:cs typeface="Arial"/>
            </a:rPr>
            <a:t>Be either a legally constituted organisation (not for profit) or if applying as an individual include a letter of support in reference from an organisation about you and to demonstrate that you are ‘not-for-profit’ </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a:p>
          <a:pPr marL="228600" lvl="1" indent="-228600" algn="l" defTabSz="889000">
            <a:lnSpc>
              <a:spcPct val="90000"/>
            </a:lnSpc>
            <a:spcBef>
              <a:spcPct val="0"/>
            </a:spcBef>
            <a:spcAft>
              <a:spcPct val="20000"/>
            </a:spcAft>
            <a:buChar char="•"/>
          </a:pPr>
          <a:r>
            <a:rPr lang="en-GB" sz="2000" kern="1200">
              <a:solidFill>
                <a:prstClr val="black">
                  <a:hueOff val="0"/>
                  <a:satOff val="0"/>
                  <a:lumOff val="0"/>
                  <a:alphaOff val="0"/>
                </a:prstClr>
              </a:solidFill>
              <a:latin typeface="Aptos" panose="020B0004020202020204" pitchFamily="34" charset="0"/>
              <a:ea typeface="Microsoft Sans Serif"/>
              <a:cs typeface="Arial"/>
            </a:rPr>
            <a:t>Have a bank or building society account</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a:p>
          <a:pPr marL="228600" lvl="1" indent="-228600" algn="l" defTabSz="889000">
            <a:lnSpc>
              <a:spcPct val="90000"/>
            </a:lnSpc>
            <a:spcBef>
              <a:spcPct val="0"/>
            </a:spcBef>
            <a:spcAft>
              <a:spcPct val="20000"/>
            </a:spcAft>
            <a:buChar char="•"/>
          </a:pPr>
          <a:r>
            <a:rPr lang="en-GB" sz="2000" kern="1200">
              <a:solidFill>
                <a:prstClr val="black">
                  <a:hueOff val="0"/>
                  <a:satOff val="0"/>
                  <a:lumOff val="0"/>
                  <a:alphaOff val="0"/>
                </a:prstClr>
              </a:solidFill>
              <a:latin typeface="Aptos" panose="020B0004020202020204" pitchFamily="34" charset="0"/>
              <a:ea typeface="Microsoft Sans Serif"/>
              <a:cs typeface="Arial"/>
            </a:rPr>
            <a:t>Not have received Arts Council England National Portfolio Organisation funding for the activity you are applying for</a:t>
          </a:r>
          <a:endParaRPr lang="en-US" sz="2000" kern="1200">
            <a:solidFill>
              <a:prstClr val="black">
                <a:hueOff val="0"/>
                <a:satOff val="0"/>
                <a:lumOff val="0"/>
                <a:alphaOff val="0"/>
              </a:prstClr>
            </a:solidFill>
            <a:latin typeface="Aptos" panose="020B0004020202020204" pitchFamily="34" charset="0"/>
            <a:ea typeface="Microsoft Sans Serif"/>
            <a:cs typeface="Arial"/>
          </a:endParaRPr>
        </a:p>
        <a:p>
          <a:pPr marL="228600" lvl="1" indent="-228600" algn="l" defTabSz="889000">
            <a:lnSpc>
              <a:spcPct val="90000"/>
            </a:lnSpc>
            <a:spcBef>
              <a:spcPct val="0"/>
            </a:spcBef>
            <a:spcAft>
              <a:spcPct val="20000"/>
            </a:spcAft>
            <a:buChar char="•"/>
          </a:pPr>
          <a:endParaRPr lang="en-US" sz="2000" kern="1200">
            <a:solidFill>
              <a:prstClr val="black">
                <a:hueOff val="0"/>
                <a:satOff val="0"/>
                <a:lumOff val="0"/>
                <a:alphaOff val="0"/>
              </a:prstClr>
            </a:solidFill>
            <a:latin typeface="Microsoft Sans Serif"/>
            <a:ea typeface="Microsoft Sans Serif"/>
            <a:cs typeface="Arial"/>
          </a:endParaRPr>
        </a:p>
      </dsp:txBody>
      <dsp:txXfrm>
        <a:off x="0" y="2802360"/>
        <a:ext cx="7741961" cy="28483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062B2-965B-4411-8F4C-D972696B624F}" type="datetimeFigureOut">
              <a:rPr lang="en-GB" smtClean="0"/>
              <a:t>22/12/2025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922C6-1CCE-4FAB-BFA4-2ED2B208FFE0}" type="slidenum">
              <a:rPr lang="en-GB" smtClean="0"/>
              <a:t>‹#›</a:t>
            </a:fld>
            <a:endParaRPr lang="en-GB"/>
          </a:p>
        </p:txBody>
      </p:sp>
    </p:spTree>
    <p:extLst>
      <p:ext uri="{BB962C8B-B14F-4D97-AF65-F5344CB8AC3E}">
        <p14:creationId xmlns:p14="http://schemas.microsoft.com/office/powerpoint/2010/main" val="3066973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1</a:t>
            </a:fld>
            <a:endParaRPr lang="en-GB"/>
          </a:p>
        </p:txBody>
      </p:sp>
    </p:spTree>
    <p:extLst>
      <p:ext uri="{BB962C8B-B14F-4D97-AF65-F5344CB8AC3E}">
        <p14:creationId xmlns:p14="http://schemas.microsoft.com/office/powerpoint/2010/main" val="4204423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4</a:t>
            </a:fld>
            <a:endParaRPr lang="en-GB"/>
          </a:p>
        </p:txBody>
      </p:sp>
    </p:spTree>
    <p:extLst>
      <p:ext uri="{BB962C8B-B14F-4D97-AF65-F5344CB8AC3E}">
        <p14:creationId xmlns:p14="http://schemas.microsoft.com/office/powerpoint/2010/main" val="325454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FFE33-773E-6E92-5BBB-5E9A811DBF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60E771-4FA8-EA49-8B57-831C45A047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0739E5-72A7-07FA-1752-9955B47E5F1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a:p>
        </p:txBody>
      </p:sp>
      <p:sp>
        <p:nvSpPr>
          <p:cNvPr id="4" name="Slide Number Placeholder 3">
            <a:extLst>
              <a:ext uri="{FF2B5EF4-FFF2-40B4-BE49-F238E27FC236}">
                <a16:creationId xmlns:a16="http://schemas.microsoft.com/office/drawing/2014/main" id="{E1FE5B2B-64E6-480F-9B6D-C0326AB5BBC1}"/>
              </a:ext>
            </a:extLst>
          </p:cNvPr>
          <p:cNvSpPr>
            <a:spLocks noGrp="1"/>
          </p:cNvSpPr>
          <p:nvPr>
            <p:ph type="sldNum" sz="quarter" idx="5"/>
          </p:nvPr>
        </p:nvSpPr>
        <p:spPr/>
        <p:txBody>
          <a:bodyPr/>
          <a:lstStyle/>
          <a:p>
            <a:fld id="{A88922C6-1CCE-4FAB-BFA4-2ED2B208FFE0}" type="slidenum">
              <a:rPr lang="en-GB" smtClean="0"/>
              <a:t>5</a:t>
            </a:fld>
            <a:endParaRPr lang="en-GB"/>
          </a:p>
        </p:txBody>
      </p:sp>
    </p:spTree>
    <p:extLst>
      <p:ext uri="{BB962C8B-B14F-4D97-AF65-F5344CB8AC3E}">
        <p14:creationId xmlns:p14="http://schemas.microsoft.com/office/powerpoint/2010/main" val="870278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88922C6-1CCE-4FAB-BFA4-2ED2B208FFE0}" type="slidenum">
              <a:rPr lang="en-GB" smtClean="0"/>
              <a:t>9</a:t>
            </a:fld>
            <a:endParaRPr lang="en-GB"/>
          </a:p>
        </p:txBody>
      </p:sp>
    </p:spTree>
    <p:extLst>
      <p:ext uri="{BB962C8B-B14F-4D97-AF65-F5344CB8AC3E}">
        <p14:creationId xmlns:p14="http://schemas.microsoft.com/office/powerpoint/2010/main" val="40461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6C315-E597-86C7-1062-6238DC50E8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66EC38E-1C04-0458-35F8-500C381D9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A4A2E07-83F3-855B-3057-00EA1A9A1EFD}"/>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DD659CFD-CCC6-C684-C0DA-CC7DEC7816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BFA0B5-A2E5-B090-9CCE-77A7999404CD}"/>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419729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8D1D1-D1D7-F91B-CE9F-67615543881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CC640E-AE03-1369-1CC9-E39836580C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ACF7AA-E229-BC75-1B87-955D18DA8CCD}"/>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8230BAF7-EE31-0C72-350B-69F47D675E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A05B3A8-543B-A1BB-D02A-27D741B87BF5}"/>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256764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72CFE6-0903-E12A-7A35-C4F33E2D68E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2D9651-AAC7-70AA-0A08-A8F82661E1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D8C9FF-92BD-37BC-6705-2EFD32636A51}"/>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CFF27634-EFE7-6057-63F5-E3A97DF5C24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6CFEA1-C4A0-676F-02E1-CC05C9F9AB9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1618526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B21EB-1AC3-BC85-3107-58E04D7D5F3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1D9941-5718-18CE-EDB3-22F5B5E28F5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809F4F5-B508-33B3-B9EF-B073B8A3BF63}"/>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CD80E6F9-9031-9A6D-E7BE-1D5DF6753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CA829-A4FC-0528-1DB1-9D471DB1D67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69141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3ED37-04C5-85AA-E518-074313D6532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6CBA8BF-BF72-6BD6-7D7B-9F3ABE1887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C3BB908-0C31-2F15-9B8D-C1271F2F3396}"/>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5DA799AF-EC16-E104-2C04-B7287B3F19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7CEAEEB-2BC1-E07B-D09C-AC0DBBA5CDB3}"/>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650976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873A2-5B5C-FE33-094A-ADC82ABB666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0C3E2E-51F3-6139-E3B3-B23D5560752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466647-873D-F611-3CBB-B1287F03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748A715-C676-0F56-2947-75FF3B245242}"/>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6" name="Footer Placeholder 5">
            <a:extLst>
              <a:ext uri="{FF2B5EF4-FFF2-40B4-BE49-F238E27FC236}">
                <a16:creationId xmlns:a16="http://schemas.microsoft.com/office/drawing/2014/main" id="{9BB838D7-D507-8B3C-36A7-4BFF917E59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B92305B-B3B1-2CD9-ADC3-551314A3FEC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32893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BDEBA-63B7-6445-3D93-515FAD5A91B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97C43A8-1781-F139-2670-20DC1B38E5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6FA939-5327-B4C1-9A97-80B0674AA6E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6B6F64A-506D-02EE-0F1B-56CC1CD5B2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729EDD-F101-D55A-0778-A7539B4C1A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A2C47DA-2FE0-FF68-352C-E8F16739F1BC}"/>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8" name="Footer Placeholder 7">
            <a:extLst>
              <a:ext uri="{FF2B5EF4-FFF2-40B4-BE49-F238E27FC236}">
                <a16:creationId xmlns:a16="http://schemas.microsoft.com/office/drawing/2014/main" id="{00E3A576-7D26-1680-9226-90E1E51EF2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A3AC4E2-DDAF-DB81-D003-6301EDF174E2}"/>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049036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9887-4232-AB90-35B0-51F72574150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2FB2308-C31D-50AA-4A32-E3FC7999F052}"/>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4" name="Footer Placeholder 3">
            <a:extLst>
              <a:ext uri="{FF2B5EF4-FFF2-40B4-BE49-F238E27FC236}">
                <a16:creationId xmlns:a16="http://schemas.microsoft.com/office/drawing/2014/main" id="{10B34ACF-A040-0AC3-40F8-77D40E412B5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556F9-387F-093B-5DB9-CB2A2C0E4B3F}"/>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480480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28FD0F-21CD-9F78-E6A9-792734191299}"/>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3" name="Footer Placeholder 2">
            <a:extLst>
              <a:ext uri="{FF2B5EF4-FFF2-40B4-BE49-F238E27FC236}">
                <a16:creationId xmlns:a16="http://schemas.microsoft.com/office/drawing/2014/main" id="{9C979220-2BD4-2F59-FF9F-F241925F5A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2D055B7-2497-D940-A725-D1A62606733A}"/>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2181191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79308-BF6C-F0E9-79D3-4A47215B37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04BD475-8053-3124-CADB-5312ED3151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088C578-73B3-DA64-FFD8-A07F2FE312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A2E51-3C08-D5FA-D0C5-AAF8329A11F2}"/>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6" name="Footer Placeholder 5">
            <a:extLst>
              <a:ext uri="{FF2B5EF4-FFF2-40B4-BE49-F238E27FC236}">
                <a16:creationId xmlns:a16="http://schemas.microsoft.com/office/drawing/2014/main" id="{E53C1DB6-3675-C7A8-CE53-B15B80277B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77725E-11CD-73A3-6AC9-1DB30677B5F1}"/>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076767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BC2B6-4E2F-063D-2D2F-AACBB7EBA4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952D8C-EDF2-7C5E-820D-F41FB5B4A3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4C0EB92-6527-2CA6-3024-2C953ACC1A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1EAEF0-4AA4-62A7-0E6F-83735B321791}"/>
              </a:ext>
            </a:extLst>
          </p:cNvPr>
          <p:cNvSpPr>
            <a:spLocks noGrp="1"/>
          </p:cNvSpPr>
          <p:nvPr>
            <p:ph type="dt" sz="half" idx="10"/>
          </p:nvPr>
        </p:nvSpPr>
        <p:spPr/>
        <p:txBody>
          <a:bodyPr/>
          <a:lstStyle/>
          <a:p>
            <a:fld id="{A3961414-D2E8-43BD-A956-59A9BE4E9284}" type="datetimeFigureOut">
              <a:rPr lang="en-GB" smtClean="0"/>
              <a:t>22/12/2025</a:t>
            </a:fld>
            <a:endParaRPr lang="en-GB"/>
          </a:p>
        </p:txBody>
      </p:sp>
      <p:sp>
        <p:nvSpPr>
          <p:cNvPr id="6" name="Footer Placeholder 5">
            <a:extLst>
              <a:ext uri="{FF2B5EF4-FFF2-40B4-BE49-F238E27FC236}">
                <a16:creationId xmlns:a16="http://schemas.microsoft.com/office/drawing/2014/main" id="{D827C1AF-16C0-96EA-CBA6-FBD49AABC4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F33D26C-3CF5-67C2-A907-A3254A08BFC6}"/>
              </a:ext>
            </a:extLst>
          </p:cNvPr>
          <p:cNvSpPr>
            <a:spLocks noGrp="1"/>
          </p:cNvSpPr>
          <p:nvPr>
            <p:ph type="sldNum" sz="quarter" idx="12"/>
          </p:nvPr>
        </p:nvSpPr>
        <p:spPr/>
        <p:txBody>
          <a:bodyPr/>
          <a:lstStyle/>
          <a:p>
            <a:fld id="{38482006-527A-42BA-BFE3-FF90D0CFD932}" type="slidenum">
              <a:rPr lang="en-GB" smtClean="0"/>
              <a:t>‹#›</a:t>
            </a:fld>
            <a:endParaRPr lang="en-GB"/>
          </a:p>
        </p:txBody>
      </p:sp>
    </p:spTree>
    <p:extLst>
      <p:ext uri="{BB962C8B-B14F-4D97-AF65-F5344CB8AC3E}">
        <p14:creationId xmlns:p14="http://schemas.microsoft.com/office/powerpoint/2010/main" val="3407017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A4C0D7-BAA1-A8F0-76F8-5F560ED89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4EF1A96-DDBE-4B12-6A98-7945979DA5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730506-9B35-29CC-A64C-DA47C9D34C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961414-D2E8-43BD-A956-59A9BE4E9284}" type="datetimeFigureOut">
              <a:rPr lang="en-GB" smtClean="0"/>
              <a:t>22/12/2025</a:t>
            </a:fld>
            <a:endParaRPr lang="en-GB"/>
          </a:p>
        </p:txBody>
      </p:sp>
      <p:sp>
        <p:nvSpPr>
          <p:cNvPr id="5" name="Footer Placeholder 4">
            <a:extLst>
              <a:ext uri="{FF2B5EF4-FFF2-40B4-BE49-F238E27FC236}">
                <a16:creationId xmlns:a16="http://schemas.microsoft.com/office/drawing/2014/main" id="{AF50138F-4A1C-0056-D610-46A1973BD9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F80FA45-899D-4AAF-BFC4-E4ADBA4BCB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482006-527A-42BA-BFE3-FF90D0CFD932}" type="slidenum">
              <a:rPr lang="en-GB" smtClean="0"/>
              <a:t>‹#›</a:t>
            </a:fld>
            <a:endParaRPr lang="en-GB"/>
          </a:p>
        </p:txBody>
      </p:sp>
    </p:spTree>
    <p:extLst>
      <p:ext uri="{BB962C8B-B14F-4D97-AF65-F5344CB8AC3E}">
        <p14:creationId xmlns:p14="http://schemas.microsoft.com/office/powerpoint/2010/main" val="1544274290"/>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together.gloucester@gloucester.gov.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togethergloucester@gloucester.gov.u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068B746-09C6-BE69-AE4C-4ACD894A131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85535" y="148373"/>
            <a:ext cx="4483076" cy="2962573"/>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A6709CAC-8A27-F17C-B404-8BDD2B2ED18F}"/>
              </a:ext>
            </a:extLst>
          </p:cNvPr>
          <p:cNvSpPr/>
          <p:nvPr/>
        </p:nvSpPr>
        <p:spPr>
          <a:xfrm>
            <a:off x="7585535" y="0"/>
            <a:ext cx="1161423" cy="1503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26" descr="Eagle Street Beach Party And Fiesta Returns Friday / iBerkshires.com - The  Berkshires online guide to events, news and Berkshire County community  information.">
            <a:extLst>
              <a:ext uri="{FF2B5EF4-FFF2-40B4-BE49-F238E27FC236}">
                <a16:creationId xmlns:a16="http://schemas.microsoft.com/office/drawing/2014/main" id="{17C2D153-5E05-8CB7-7BBD-FF26998837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114" r="-4326"/>
          <a:stretch/>
        </p:blipFill>
        <p:spPr bwMode="auto">
          <a:xfrm>
            <a:off x="88060" y="92387"/>
            <a:ext cx="2983343" cy="21181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In pictures: King&amp;#39;s Square comes alive for music festival - Gloucestershire  Live">
            <a:extLst>
              <a:ext uri="{FF2B5EF4-FFF2-40B4-BE49-F238E27FC236}">
                <a16:creationId xmlns:a16="http://schemas.microsoft.com/office/drawing/2014/main" id="{D73541DC-4A40-C0B1-1403-8FB1525BA003}"/>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818291" y="4257299"/>
            <a:ext cx="2862771" cy="25055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593F681-8248-0DAB-5F63-C8CD6805413D}"/>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b="-6"/>
          <a:stretch/>
        </p:blipFill>
        <p:spPr bwMode="auto">
          <a:xfrm>
            <a:off x="3071403" y="95200"/>
            <a:ext cx="1998186" cy="21153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B338C28-F586-5578-8848-49CC06BE00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bwMode="auto">
          <a:xfrm>
            <a:off x="5782453" y="4257299"/>
            <a:ext cx="1659851" cy="25055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thefan01">
            <a:extLst>
              <a:ext uri="{FF2B5EF4-FFF2-40B4-BE49-F238E27FC236}">
                <a16:creationId xmlns:a16="http://schemas.microsoft.com/office/drawing/2014/main" id="{52E50EDB-4A48-AEF1-DE82-877CB449BBC1}"/>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10102" y="92210"/>
            <a:ext cx="1023536" cy="1364557"/>
          </a:xfrm>
          <a:prstGeom prst="rect">
            <a:avLst/>
          </a:prstGeom>
          <a:noFill/>
          <a:ln w="9525">
            <a:noFill/>
            <a:miter lim="800000"/>
            <a:headEnd/>
            <a:tailEnd/>
          </a:ln>
        </p:spPr>
      </p:pic>
      <p:pic>
        <p:nvPicPr>
          <p:cNvPr id="9" name="Picture 8" descr="A group of people walking in front of posters&#10;&#10;Description automatically generated">
            <a:extLst>
              <a:ext uri="{FF2B5EF4-FFF2-40B4-BE49-F238E27FC236}">
                <a16:creationId xmlns:a16="http://schemas.microsoft.com/office/drawing/2014/main" id="{DB28AA93-AEEA-DFFF-CED6-F3A43AEC8A3D}"/>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0720" y="3277776"/>
            <a:ext cx="2616180" cy="3487837"/>
          </a:xfrm>
          <a:prstGeom prst="rect">
            <a:avLst/>
          </a:prstGeom>
        </p:spPr>
      </p:pic>
      <p:sp>
        <p:nvSpPr>
          <p:cNvPr id="11" name="TextBox 10">
            <a:extLst>
              <a:ext uri="{FF2B5EF4-FFF2-40B4-BE49-F238E27FC236}">
                <a16:creationId xmlns:a16="http://schemas.microsoft.com/office/drawing/2014/main" id="{1687571A-9C14-5DE4-4639-B79485AEA00B}"/>
              </a:ext>
            </a:extLst>
          </p:cNvPr>
          <p:cNvSpPr txBox="1"/>
          <p:nvPr/>
        </p:nvSpPr>
        <p:spPr>
          <a:xfrm>
            <a:off x="126788" y="2377703"/>
            <a:ext cx="7337906" cy="769441"/>
          </a:xfrm>
          <a:prstGeom prst="rect">
            <a:avLst/>
          </a:prstGeom>
          <a:solidFill>
            <a:srgbClr val="30CAA7"/>
          </a:solidFill>
        </p:spPr>
        <p:txBody>
          <a:bodyPr wrap="square">
            <a:spAutoFit/>
          </a:bodyPr>
          <a:lstStyle/>
          <a:p>
            <a:pPr algn="ctr"/>
            <a:r>
              <a:rPr lang="en-GB" sz="4400">
                <a:solidFill>
                  <a:schemeClr val="bg1"/>
                </a:solidFill>
              </a:rPr>
              <a:t>Kings Square Commission brief</a:t>
            </a:r>
          </a:p>
        </p:txBody>
      </p:sp>
      <p:pic>
        <p:nvPicPr>
          <p:cNvPr id="13" name="Picture 12" descr="A group of people dancing in a crowd&#10;&#10;Description automatically generated">
            <a:extLst>
              <a:ext uri="{FF2B5EF4-FFF2-40B4-BE49-F238E27FC236}">
                <a16:creationId xmlns:a16="http://schemas.microsoft.com/office/drawing/2014/main" id="{1371CED1-00CB-2319-EDA8-7F7187B18DE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172030" y="92210"/>
            <a:ext cx="2352096" cy="2118335"/>
          </a:xfrm>
          <a:prstGeom prst="rect">
            <a:avLst/>
          </a:prstGeom>
        </p:spPr>
      </p:pic>
      <p:pic>
        <p:nvPicPr>
          <p:cNvPr id="12" name="Picture 11" descr="A person dancing with a heart shaped object&#10;&#10;Description automatically generated">
            <a:extLst>
              <a:ext uri="{FF2B5EF4-FFF2-40B4-BE49-F238E27FC236}">
                <a16:creationId xmlns:a16="http://schemas.microsoft.com/office/drawing/2014/main" id="{349AA729-1FAE-2FE2-BD04-7C179C8BF008}"/>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10556" y="3167109"/>
            <a:ext cx="2150932" cy="2751211"/>
          </a:xfrm>
          <a:prstGeom prst="rect">
            <a:avLst/>
          </a:prstGeom>
        </p:spPr>
      </p:pic>
      <p:sp>
        <p:nvSpPr>
          <p:cNvPr id="3" name="Title 1">
            <a:extLst>
              <a:ext uri="{FF2B5EF4-FFF2-40B4-BE49-F238E27FC236}">
                <a16:creationId xmlns:a16="http://schemas.microsoft.com/office/drawing/2014/main" id="{0E2A87B6-739A-699B-3A63-C8EFCBD36D86}"/>
              </a:ext>
            </a:extLst>
          </p:cNvPr>
          <p:cNvSpPr txBox="1">
            <a:spLocks/>
          </p:cNvSpPr>
          <p:nvPr/>
        </p:nvSpPr>
        <p:spPr>
          <a:xfrm>
            <a:off x="2735216" y="3235047"/>
            <a:ext cx="4737177" cy="88388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ctr">
              <a:lnSpc>
                <a:spcPct val="150000"/>
              </a:lnSpc>
            </a:pPr>
            <a:r>
              <a:rPr lang="en-GB" sz="3600" b="1">
                <a:latin typeface="Aptos" panose="020B0004020202020204" pitchFamily="34" charset="0"/>
              </a:rPr>
              <a:t>2026 - 2027</a:t>
            </a:r>
            <a:endParaRPr lang="en-GB" sz="3600" b="1">
              <a:latin typeface="Aptos" panose="020B0004020202020204" pitchFamily="34" charset="0"/>
              <a:ea typeface="Calibri Light"/>
              <a:cs typeface="Calibri Light"/>
            </a:endParaRPr>
          </a:p>
        </p:txBody>
      </p:sp>
      <p:pic>
        <p:nvPicPr>
          <p:cNvPr id="21" name="Picture 20" descr="A person holding a child on a rope swing&#10;&#10;Description automatically generated">
            <a:extLst>
              <a:ext uri="{FF2B5EF4-FFF2-40B4-BE49-F238E27FC236}">
                <a16:creationId xmlns:a16="http://schemas.microsoft.com/office/drawing/2014/main" id="{525CD61E-09CB-E058-344E-C4477814EEF2}"/>
              </a:ext>
            </a:extLst>
          </p:cNvPr>
          <p:cNvPicPr>
            <a:picLocks noChangeAspect="1"/>
          </p:cNvPicPr>
          <p:nvPr/>
        </p:nvPicPr>
        <p:blipFill rotWithShape="1">
          <a:blip r:embed="rId12">
            <a:extLst>
              <a:ext uri="{28A0092B-C50C-407E-A947-70E740481C1C}">
                <a14:useLocalDpi xmlns:a14="http://schemas.microsoft.com/office/drawing/2010/main" val="0"/>
              </a:ext>
            </a:extLst>
          </a:blip>
          <a:srcRect t="917" b="15264"/>
          <a:stretch/>
        </p:blipFill>
        <p:spPr>
          <a:xfrm>
            <a:off x="7581655" y="3167109"/>
            <a:ext cx="2189752" cy="2751211"/>
          </a:xfrm>
          <a:prstGeom prst="rect">
            <a:avLst/>
          </a:prstGeom>
        </p:spPr>
      </p:pic>
      <p:pic>
        <p:nvPicPr>
          <p:cNvPr id="17" name="Picture 16" descr="A black background with white text&#10;&#10;AI-generated content may be incorrect.">
            <a:extLst>
              <a:ext uri="{FF2B5EF4-FFF2-40B4-BE49-F238E27FC236}">
                <a16:creationId xmlns:a16="http://schemas.microsoft.com/office/drawing/2014/main" id="{7C30E034-5A7C-90DB-0999-97F2E69F7C7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410030" y="4787147"/>
            <a:ext cx="3305659" cy="3305659"/>
          </a:xfrm>
          <a:prstGeom prst="rect">
            <a:avLst/>
          </a:prstGeom>
        </p:spPr>
      </p:pic>
    </p:spTree>
    <p:extLst>
      <p:ext uri="{BB962C8B-B14F-4D97-AF65-F5344CB8AC3E}">
        <p14:creationId xmlns:p14="http://schemas.microsoft.com/office/powerpoint/2010/main" val="252601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245C829-BE23-9D2F-88A4-3CD73F5B8F03}"/>
              </a:ext>
            </a:extLst>
          </p:cNvPr>
          <p:cNvSpPr txBox="1"/>
          <p:nvPr/>
        </p:nvSpPr>
        <p:spPr>
          <a:xfrm>
            <a:off x="0" y="0"/>
            <a:ext cx="12192000" cy="769441"/>
          </a:xfrm>
          <a:prstGeom prst="rect">
            <a:avLst/>
          </a:prstGeom>
          <a:solidFill>
            <a:srgbClr val="30CAA7"/>
          </a:solidFill>
        </p:spPr>
        <p:txBody>
          <a:bodyPr wrap="square">
            <a:spAutoFit/>
          </a:bodyPr>
          <a:lstStyle/>
          <a:p>
            <a:r>
              <a:rPr lang="en-GB" sz="4400">
                <a:solidFill>
                  <a:schemeClr val="bg1"/>
                </a:solidFill>
              </a:rPr>
              <a:t>Kings Square Background</a:t>
            </a:r>
          </a:p>
        </p:txBody>
      </p:sp>
      <p:pic>
        <p:nvPicPr>
          <p:cNvPr id="7" name="Picture 6" descr="A group of people in a square&#10;&#10;Description automatically generated">
            <a:extLst>
              <a:ext uri="{FF2B5EF4-FFF2-40B4-BE49-F238E27FC236}">
                <a16:creationId xmlns:a16="http://schemas.microsoft.com/office/drawing/2014/main" id="{15970F72-497D-9063-1655-076B5351FD12}"/>
              </a:ext>
            </a:extLst>
          </p:cNvPr>
          <p:cNvPicPr>
            <a:picLocks noChangeAspect="1"/>
          </p:cNvPicPr>
          <p:nvPr/>
        </p:nvPicPr>
        <p:blipFill>
          <a:blip r:embed="rId2">
            <a:extLst>
              <a:ext uri="{28A0092B-C50C-407E-A947-70E740481C1C}">
                <a14:useLocalDpi xmlns:a14="http://schemas.microsoft.com/office/drawing/2010/main" val="0"/>
              </a:ext>
            </a:extLst>
          </a:blip>
          <a:srcRect r="8895" b="2"/>
          <a:stretch/>
        </p:blipFill>
        <p:spPr>
          <a:xfrm>
            <a:off x="6369899" y="2646543"/>
            <a:ext cx="5291666" cy="3876970"/>
          </a:xfrm>
          <a:prstGeom prst="rect">
            <a:avLst/>
          </a:prstGeom>
        </p:spPr>
      </p:pic>
      <p:pic>
        <p:nvPicPr>
          <p:cNvPr id="5" name="Content Placeholder 4" descr="A group of people in a plaza&#10;&#10;Description automatically generated">
            <a:extLst>
              <a:ext uri="{FF2B5EF4-FFF2-40B4-BE49-F238E27FC236}">
                <a16:creationId xmlns:a16="http://schemas.microsoft.com/office/drawing/2014/main" id="{91709E53-E2DC-435E-D0BB-2012E3400B2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8212" r="605" b="-1"/>
          <a:stretch/>
        </p:blipFill>
        <p:spPr>
          <a:xfrm>
            <a:off x="530435" y="2649740"/>
            <a:ext cx="5291667" cy="3873773"/>
          </a:xfrm>
          <a:prstGeom prst="rect">
            <a:avLst/>
          </a:prstGeom>
        </p:spPr>
      </p:pic>
      <p:sp>
        <p:nvSpPr>
          <p:cNvPr id="10" name="TextBox 9">
            <a:extLst>
              <a:ext uri="{FF2B5EF4-FFF2-40B4-BE49-F238E27FC236}">
                <a16:creationId xmlns:a16="http://schemas.microsoft.com/office/drawing/2014/main" id="{31B50DDA-B178-682A-1044-ABE5B1E1DE94}"/>
              </a:ext>
            </a:extLst>
          </p:cNvPr>
          <p:cNvSpPr txBox="1"/>
          <p:nvPr/>
        </p:nvSpPr>
        <p:spPr>
          <a:xfrm>
            <a:off x="530435" y="895434"/>
            <a:ext cx="11131130" cy="1477328"/>
          </a:xfrm>
          <a:prstGeom prst="rect">
            <a:avLst/>
          </a:prstGeom>
          <a:noFill/>
        </p:spPr>
        <p:txBody>
          <a:bodyPr wrap="square" lIns="91440" tIns="45720" rIns="91440" bIns="45720" rtlCol="0" anchor="t">
            <a:spAutoFit/>
          </a:bodyPr>
          <a:lstStyle/>
          <a:p>
            <a:pPr algn="just"/>
            <a:r>
              <a:rPr lang="en-GB">
                <a:latin typeface="Aptos"/>
              </a:rPr>
              <a:t>Kings Square is a dynamic public space in the city centre and during the summer months the water fountains are a huge draw for young families and local workers</a:t>
            </a:r>
            <a:r>
              <a:rPr lang="en-GB">
                <a:latin typeface="Aptos"/>
                <a:ea typeface="Calibri"/>
                <a:cs typeface="Calibri"/>
              </a:rPr>
              <a:t>. </a:t>
            </a:r>
            <a:r>
              <a:rPr lang="en-GB">
                <a:ea typeface="+mn-lt"/>
                <a:cs typeface="+mn-lt"/>
              </a:rPr>
              <a:t>Since its major refurbishment in 2022, it has become a flexible venue for a range of cultural activity, with music playing a central role in shaping its atmosphere and identity. Events have included </a:t>
            </a:r>
            <a:r>
              <a:rPr lang="en-GB">
                <a:latin typeface="Aptos"/>
                <a:ea typeface="+mn-lt"/>
                <a:cs typeface="+mn-lt"/>
              </a:rPr>
              <a:t>dance</a:t>
            </a:r>
            <a:r>
              <a:rPr lang="en-GB">
                <a:latin typeface="Aptos"/>
              </a:rPr>
              <a:t> performances, food, live music, exhibitions and cinema screenings.  Communities would like </a:t>
            </a:r>
            <a:r>
              <a:rPr lang="en-GB">
                <a:latin typeface="Aptos"/>
                <a:cs typeface="Times New Roman"/>
              </a:rPr>
              <a:t>to see </a:t>
            </a:r>
            <a:r>
              <a:rPr lang="en-GB" sz="1800">
                <a:solidFill>
                  <a:srgbClr val="000000"/>
                </a:solidFill>
                <a:effectLst/>
                <a:latin typeface="Aptos"/>
                <a:ea typeface="Times New Roman" panose="02020603050405020304" pitchFamily="18" charset="0"/>
                <a:cs typeface="Times New Roman"/>
              </a:rPr>
              <a:t>more regular activity in the square</a:t>
            </a:r>
            <a:r>
              <a:rPr lang="en-GB">
                <a:solidFill>
                  <a:srgbClr val="000000"/>
                </a:solidFill>
                <a:latin typeface="Aptos"/>
                <a:ea typeface="Times New Roman" panose="02020603050405020304" pitchFamily="18" charset="0"/>
                <a:cs typeface="Times New Roman"/>
              </a:rPr>
              <a:t>, that brings people together through shared participation.</a:t>
            </a:r>
            <a:endParaRPr lang="en-GB">
              <a:latin typeface="Aptos" panose="020B0004020202020204" pitchFamily="34" charset="0"/>
              <a:cs typeface="Times New Roman"/>
            </a:endParaRPr>
          </a:p>
        </p:txBody>
      </p:sp>
    </p:spTree>
    <p:extLst>
      <p:ext uri="{BB962C8B-B14F-4D97-AF65-F5344CB8AC3E}">
        <p14:creationId xmlns:p14="http://schemas.microsoft.com/office/powerpoint/2010/main" val="4000766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0"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27211B1-CB59-DB4C-C9B0-6DFA182F2CAD}"/>
              </a:ext>
            </a:extLst>
          </p:cNvPr>
          <p:cNvSpPr txBox="1"/>
          <p:nvPr/>
        </p:nvSpPr>
        <p:spPr>
          <a:xfrm>
            <a:off x="3535073" y="247587"/>
            <a:ext cx="8316268" cy="1285416"/>
          </a:xfrm>
          <a:prstGeom prst="rect">
            <a:avLst/>
          </a:prstGeom>
          <a:noFill/>
        </p:spPr>
        <p:txBody>
          <a:bodyPr wrap="square">
            <a:spAutoFit/>
          </a:bodyPr>
          <a:lstStyle/>
          <a:p>
            <a:pPr algn="l"/>
            <a:r>
              <a:rPr lang="en-GB" b="1">
                <a:solidFill>
                  <a:prstClr val="black">
                    <a:hueOff val="0"/>
                    <a:satOff val="0"/>
                    <a:lumOff val="0"/>
                    <a:alphaOff val="0"/>
                  </a:prstClr>
                </a:solidFill>
                <a:latin typeface="Microsoft Sans Serif"/>
                <a:cs typeface="Arial"/>
              </a:rPr>
              <a:t> </a:t>
            </a:r>
          </a:p>
          <a:p>
            <a:pPr algn="ctr"/>
            <a:r>
              <a:rPr lang="en-GB" sz="2200" b="1">
                <a:solidFill>
                  <a:prstClr val="black">
                    <a:hueOff val="0"/>
                    <a:satOff val="0"/>
                    <a:lumOff val="0"/>
                    <a:alphaOff val="0"/>
                  </a:prstClr>
                </a:solidFill>
                <a:latin typeface="Microsoft Sans Serif"/>
                <a:cs typeface="Arial"/>
              </a:rPr>
              <a:t>Together Gloucester 4 Step Changes</a:t>
            </a:r>
          </a:p>
          <a:p>
            <a:pPr lvl="0" algn="ctr">
              <a:lnSpc>
                <a:spcPct val="107000"/>
              </a:lnSpc>
            </a:pPr>
            <a:endParaRPr lang="en-US">
              <a:solidFill>
                <a:prstClr val="black">
                  <a:hueOff val="0"/>
                  <a:satOff val="0"/>
                  <a:lumOff val="0"/>
                  <a:alphaOff val="0"/>
                </a:prstClr>
              </a:solidFill>
              <a:latin typeface="Microsoft Sans Serif"/>
              <a:cs typeface="Arial"/>
            </a:endParaRPr>
          </a:p>
          <a:p>
            <a:pPr lvl="0">
              <a:lnSpc>
                <a:spcPct val="107000"/>
              </a:lnSpc>
            </a:pPr>
            <a:r>
              <a:rPr lang="en-US">
                <a:solidFill>
                  <a:prstClr val="black">
                    <a:hueOff val="0"/>
                    <a:satOff val="0"/>
                    <a:lumOff val="0"/>
                    <a:alphaOff val="0"/>
                  </a:prstClr>
                </a:solidFill>
                <a:latin typeface="Microsoft Sans Serif"/>
                <a:cs typeface="Arial"/>
              </a:rPr>
              <a:t>	</a:t>
            </a:r>
            <a:endParaRPr lang="en-GB" sz="2400"/>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49252" y="507732"/>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a:solidFill>
                  <a:schemeClr val="bg1"/>
                </a:solidFill>
                <a:latin typeface="Microsoft Sans Serif"/>
                <a:ea typeface="Microsoft Sans Serif"/>
                <a:cs typeface="Arial"/>
              </a:rPr>
              <a:t>Together Gloucester</a:t>
            </a:r>
            <a:endParaRPr lang="en-GB" sz="5000" b="1">
              <a:solidFill>
                <a:schemeClr val="bg1"/>
              </a:solidFill>
              <a:latin typeface="Microsoft Sans Serif"/>
              <a:ea typeface="Microsoft Sans Serif"/>
              <a:cs typeface="Arial" panose="020B0604020202020204" pitchFamily="34" charset="0"/>
            </a:endParaRPr>
          </a:p>
        </p:txBody>
      </p:sp>
      <p:grpSp>
        <p:nvGrpSpPr>
          <p:cNvPr id="4" name="Group 3">
            <a:extLst>
              <a:ext uri="{FF2B5EF4-FFF2-40B4-BE49-F238E27FC236}">
                <a16:creationId xmlns:a16="http://schemas.microsoft.com/office/drawing/2014/main" id="{11A79452-C426-EE0C-C4E5-380140A3559B}"/>
              </a:ext>
            </a:extLst>
          </p:cNvPr>
          <p:cNvGrpSpPr/>
          <p:nvPr/>
        </p:nvGrpSpPr>
        <p:grpSpPr>
          <a:xfrm>
            <a:off x="4304062" y="1725426"/>
            <a:ext cx="6778290" cy="3828472"/>
            <a:chOff x="3708574" y="2137769"/>
            <a:chExt cx="6775494" cy="4095806"/>
          </a:xfrm>
        </p:grpSpPr>
        <p:sp>
          <p:nvSpPr>
            <p:cNvPr id="6" name="Can 6">
              <a:extLst>
                <a:ext uri="{FF2B5EF4-FFF2-40B4-BE49-F238E27FC236}">
                  <a16:creationId xmlns:a16="http://schemas.microsoft.com/office/drawing/2014/main" id="{4733D654-0B12-37EB-2E96-ADCA27576ECD}"/>
                </a:ext>
              </a:extLst>
            </p:cNvPr>
            <p:cNvSpPr/>
            <p:nvPr/>
          </p:nvSpPr>
          <p:spPr>
            <a:xfrm>
              <a:off x="3708574" y="4982704"/>
              <a:ext cx="2235026" cy="1250871"/>
            </a:xfrm>
            <a:prstGeom prst="can">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5D9AE7C-2217-B902-6F6A-9C32C8B2CFA1}"/>
                </a:ext>
              </a:extLst>
            </p:cNvPr>
            <p:cNvSpPr/>
            <p:nvPr/>
          </p:nvSpPr>
          <p:spPr>
            <a:xfrm>
              <a:off x="5924542" y="5123793"/>
              <a:ext cx="4559526" cy="98605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a:effectLst/>
                  <a:latin typeface="Microsoft Sans Serif"/>
                  <a:ea typeface="Microsoft Sans Serif"/>
                  <a:cs typeface="Arial"/>
                </a:rPr>
                <a:t>Make Gloucester a better place to live, work and visit where people know they can engage in fun, cultural activity</a:t>
              </a:r>
            </a:p>
          </p:txBody>
        </p:sp>
        <p:grpSp>
          <p:nvGrpSpPr>
            <p:cNvPr id="8" name="Group 7">
              <a:extLst>
                <a:ext uri="{FF2B5EF4-FFF2-40B4-BE49-F238E27FC236}">
                  <a16:creationId xmlns:a16="http://schemas.microsoft.com/office/drawing/2014/main" id="{5C29618D-60E3-BEF1-25B2-BD4A1BA87AA4}"/>
                </a:ext>
              </a:extLst>
            </p:cNvPr>
            <p:cNvGrpSpPr/>
            <p:nvPr/>
          </p:nvGrpSpPr>
          <p:grpSpPr>
            <a:xfrm>
              <a:off x="3958188" y="2137769"/>
              <a:ext cx="6274105" cy="3105783"/>
              <a:chOff x="3958188" y="2137769"/>
              <a:chExt cx="6274105" cy="3105783"/>
            </a:xfrm>
          </p:grpSpPr>
          <p:sp>
            <p:nvSpPr>
              <p:cNvPr id="9" name="Can 7">
                <a:extLst>
                  <a:ext uri="{FF2B5EF4-FFF2-40B4-BE49-F238E27FC236}">
                    <a16:creationId xmlns:a16="http://schemas.microsoft.com/office/drawing/2014/main" id="{94E84614-C88A-4E94-8BB4-DC1366DDE633}"/>
                  </a:ext>
                </a:extLst>
              </p:cNvPr>
              <p:cNvSpPr/>
              <p:nvPr/>
            </p:nvSpPr>
            <p:spPr>
              <a:xfrm>
                <a:off x="3958188" y="3992681"/>
                <a:ext cx="1712142" cy="1250871"/>
              </a:xfrm>
              <a:prstGeom prst="can">
                <a:avLst/>
              </a:prstGeom>
              <a:solidFill>
                <a:srgbClr val="C43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Can 5">
                <a:extLst>
                  <a:ext uri="{FF2B5EF4-FFF2-40B4-BE49-F238E27FC236}">
                    <a16:creationId xmlns:a16="http://schemas.microsoft.com/office/drawing/2014/main" id="{883C86AE-FDCD-8E46-0BC9-4CAE190B6A8A}"/>
                  </a:ext>
                </a:extLst>
              </p:cNvPr>
              <p:cNvSpPr/>
              <p:nvPr/>
            </p:nvSpPr>
            <p:spPr>
              <a:xfrm>
                <a:off x="4177864" y="3002658"/>
                <a:ext cx="1266495" cy="1263241"/>
              </a:xfrm>
              <a:prstGeom prst="can">
                <a:avLst/>
              </a:prstGeom>
              <a:solidFill>
                <a:srgbClr val="30C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an 4">
                <a:extLst>
                  <a:ext uri="{FF2B5EF4-FFF2-40B4-BE49-F238E27FC236}">
                    <a16:creationId xmlns:a16="http://schemas.microsoft.com/office/drawing/2014/main" id="{6B4FE10C-57BE-1597-947A-BF4676FDD68B}"/>
                  </a:ext>
                </a:extLst>
              </p:cNvPr>
              <p:cNvSpPr/>
              <p:nvPr/>
            </p:nvSpPr>
            <p:spPr>
              <a:xfrm>
                <a:off x="4397497" y="2137769"/>
                <a:ext cx="823601" cy="1059277"/>
              </a:xfrm>
              <a:prstGeom prst="can">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F982A966-9CC2-3DA3-14F2-3130757BEA4A}"/>
                  </a:ext>
                </a:extLst>
              </p:cNvPr>
              <p:cNvSpPr/>
              <p:nvPr/>
            </p:nvSpPr>
            <p:spPr>
              <a:xfrm>
                <a:off x="5631875" y="4133770"/>
                <a:ext cx="4600418" cy="940567"/>
              </a:xfrm>
              <a:prstGeom prst="rect">
                <a:avLst/>
              </a:prstGeom>
              <a:solidFill>
                <a:srgbClr val="C43C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a:effectLst/>
                    <a:latin typeface="Microsoft Sans Serif"/>
                    <a:ea typeface="Microsoft Sans Serif"/>
                    <a:cs typeface="Arial"/>
                  </a:rPr>
                  <a:t>Improve the health and well-being of communities, supporting cross sector organisations to work together</a:t>
                </a:r>
              </a:p>
            </p:txBody>
          </p:sp>
          <p:sp>
            <p:nvSpPr>
              <p:cNvPr id="13" name="Rectangle 12">
                <a:extLst>
                  <a:ext uri="{FF2B5EF4-FFF2-40B4-BE49-F238E27FC236}">
                    <a16:creationId xmlns:a16="http://schemas.microsoft.com/office/drawing/2014/main" id="{D229F46C-16BB-FB65-A75F-0070DE1C0918}"/>
                  </a:ext>
                </a:extLst>
              </p:cNvPr>
              <p:cNvSpPr/>
              <p:nvPr/>
            </p:nvSpPr>
            <p:spPr>
              <a:xfrm>
                <a:off x="5322968" y="3249297"/>
                <a:ext cx="4600418" cy="835017"/>
              </a:xfrm>
              <a:prstGeom prst="rect">
                <a:avLst/>
              </a:prstGeom>
              <a:solidFill>
                <a:srgbClr val="30CA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r>
                  <a:rPr lang="en-US" sz="1800">
                    <a:effectLst/>
                    <a:latin typeface="Microsoft Sans Serif"/>
                    <a:ea typeface="Microsoft Sans Serif"/>
                    <a:cs typeface="Arial"/>
                  </a:rPr>
                  <a:t>Put citizens at the centre of Gloucester’s cultural decision-making process</a:t>
                </a:r>
              </a:p>
            </p:txBody>
          </p:sp>
          <p:sp>
            <p:nvSpPr>
              <p:cNvPr id="14" name="Rectangle 13">
                <a:extLst>
                  <a:ext uri="{FF2B5EF4-FFF2-40B4-BE49-F238E27FC236}">
                    <a16:creationId xmlns:a16="http://schemas.microsoft.com/office/drawing/2014/main" id="{28B6647F-B530-1E14-254F-72B25EE32150}"/>
                  </a:ext>
                </a:extLst>
              </p:cNvPr>
              <p:cNvSpPr/>
              <p:nvPr/>
            </p:nvSpPr>
            <p:spPr>
              <a:xfrm>
                <a:off x="5201579" y="2226554"/>
                <a:ext cx="4061115" cy="887268"/>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a:spcAft>
                    <a:spcPts val="800"/>
                  </a:spcAft>
                </a:pPr>
                <a:r>
                  <a:rPr lang="en-US" sz="1800">
                    <a:effectLst/>
                    <a:latin typeface="Microsoft Sans Serif"/>
                    <a:ea typeface="Microsoft Sans Serif"/>
                    <a:cs typeface="Arial"/>
                  </a:rPr>
                  <a:t>Empower Gloucester’s citizens to celebrate their identity</a:t>
                </a:r>
              </a:p>
            </p:txBody>
          </p:sp>
        </p:grpSp>
      </p:grpSp>
    </p:spTree>
    <p:extLst>
      <p:ext uri="{BB962C8B-B14F-4D97-AF65-F5344CB8AC3E}">
        <p14:creationId xmlns:p14="http://schemas.microsoft.com/office/powerpoint/2010/main" val="95445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38398-4F18-68E7-F6BA-26702B3E1A8C}"/>
              </a:ext>
            </a:extLst>
          </p:cNvPr>
          <p:cNvSpPr>
            <a:spLocks noGrp="1"/>
          </p:cNvSpPr>
          <p:nvPr>
            <p:ph type="title"/>
          </p:nvPr>
        </p:nvSpPr>
        <p:spPr>
          <a:xfrm>
            <a:off x="0" y="18254"/>
            <a:ext cx="3334871" cy="6839745"/>
          </a:xfrm>
          <a:solidFill>
            <a:srgbClr val="30CAA7"/>
          </a:solidFill>
        </p:spPr>
        <p:txBody>
          <a:bodyPr/>
          <a:lstStyle/>
          <a:p>
            <a:r>
              <a:rPr lang="en-GB" b="1">
                <a:solidFill>
                  <a:schemeClr val="bg1"/>
                </a:solidFill>
                <a:latin typeface="Aptos" panose="020B0004020202020204" pitchFamily="34" charset="0"/>
              </a:rPr>
              <a:t>   </a:t>
            </a:r>
          </a:p>
        </p:txBody>
      </p:sp>
      <p:sp>
        <p:nvSpPr>
          <p:cNvPr id="5" name="Title 1">
            <a:extLst>
              <a:ext uri="{FF2B5EF4-FFF2-40B4-BE49-F238E27FC236}">
                <a16:creationId xmlns:a16="http://schemas.microsoft.com/office/drawing/2014/main" id="{99A36A7E-3366-1957-1E0F-4EE9B974F376}"/>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a:solidFill>
                  <a:schemeClr val="bg1"/>
                </a:solidFill>
                <a:latin typeface="Microsoft Sans Serif"/>
                <a:ea typeface="Microsoft Sans Serif"/>
                <a:cs typeface="Arial"/>
              </a:rPr>
              <a:t>The Brief</a:t>
            </a:r>
            <a:endParaRPr lang="en-GB" sz="5000" b="1">
              <a:solidFill>
                <a:schemeClr val="bg1"/>
              </a:solidFill>
              <a:latin typeface="Microsoft Sans Serif"/>
              <a:ea typeface="Microsoft Sans Serif"/>
              <a:cs typeface="Arial" panose="020B0604020202020204" pitchFamily="34" charset="0"/>
            </a:endParaRPr>
          </a:p>
        </p:txBody>
      </p:sp>
      <p:sp>
        <p:nvSpPr>
          <p:cNvPr id="7" name="TextBox 6">
            <a:extLst>
              <a:ext uri="{FF2B5EF4-FFF2-40B4-BE49-F238E27FC236}">
                <a16:creationId xmlns:a16="http://schemas.microsoft.com/office/drawing/2014/main" id="{4F5189B8-C3D0-8E14-C310-2A80762B2359}"/>
              </a:ext>
            </a:extLst>
          </p:cNvPr>
          <p:cNvSpPr txBox="1"/>
          <p:nvPr/>
        </p:nvSpPr>
        <p:spPr>
          <a:xfrm>
            <a:off x="3423621" y="104355"/>
            <a:ext cx="8474337" cy="6176627"/>
          </a:xfrm>
          <a:prstGeom prst="rect">
            <a:avLst/>
          </a:prstGeom>
          <a:noFill/>
        </p:spPr>
        <p:txBody>
          <a:bodyPr wrap="square" lIns="91440" tIns="45720" rIns="91440" bIns="45720" anchor="t">
            <a:spAutoFit/>
          </a:bodyPr>
          <a:lstStyle/>
          <a:p>
            <a:pPr>
              <a:lnSpc>
                <a:spcPct val="115000"/>
              </a:lnSpc>
              <a:spcAft>
                <a:spcPts val="800"/>
              </a:spcAft>
              <a:buNone/>
            </a:pPr>
            <a:r>
              <a:rPr lang="en-GB" sz="2000" b="1" kern="100">
                <a:effectLst/>
                <a:latin typeface="Aptos"/>
                <a:ea typeface="Aptos" panose="020B0004020202020204" pitchFamily="34" charset="0"/>
                <a:cs typeface="Times New Roman"/>
              </a:rPr>
              <a:t>We’re commissioning a vibrant series of events in King’s Square that invite people to take part in joyful, creative experiences celebrating Gloucester and its diverse communities.</a:t>
            </a:r>
          </a:p>
          <a:p>
            <a:pPr>
              <a:lnSpc>
                <a:spcPct val="115000"/>
              </a:lnSpc>
              <a:spcAft>
                <a:spcPts val="800"/>
              </a:spcAft>
              <a:buNone/>
            </a:pPr>
            <a:r>
              <a:rPr lang="en-GB" sz="1400" kern="100">
                <a:effectLst/>
                <a:latin typeface="Aptos"/>
                <a:ea typeface="Aptos" panose="020B0004020202020204" pitchFamily="34" charset="0"/>
                <a:cs typeface="Times New Roman"/>
              </a:rPr>
              <a:t> </a:t>
            </a:r>
            <a:br>
              <a:rPr lang="en-GB" sz="2000" kern="100">
                <a:effectLst/>
                <a:latin typeface="Aptos" panose="020B0004020202020204" pitchFamily="34" charset="0"/>
                <a:ea typeface="Aptos" panose="020B0004020202020204" pitchFamily="34" charset="0"/>
                <a:cs typeface="Times New Roman" panose="02020603050405020304" pitchFamily="18" charset="0"/>
              </a:rPr>
            </a:br>
            <a:r>
              <a:rPr lang="en-GB" kern="100">
                <a:effectLst/>
                <a:latin typeface="Aptos"/>
                <a:ea typeface="Aptos" panose="020B0004020202020204" pitchFamily="34" charset="0"/>
                <a:cs typeface="Times New Roman"/>
              </a:rPr>
              <a:t>Rooted in collaboration, this programme will be co-created with local residents, groups and organisations, to reflect the city, encourage participation and leave people feeling happy to be in Gloucester. The programme will be linked by an overall design and made distinctive through the communities that you collaborate with.</a:t>
            </a:r>
          </a:p>
          <a:p>
            <a:pPr>
              <a:lnSpc>
                <a:spcPct val="115000"/>
              </a:lnSpc>
              <a:spcAft>
                <a:spcPts val="800"/>
              </a:spcAft>
              <a:buNone/>
            </a:pPr>
            <a:endParaRPr lang="en-GB" kern="10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pPr>
            <a:r>
              <a:rPr lang="en-GB" kern="100">
                <a:effectLst/>
                <a:latin typeface="Aptos"/>
                <a:ea typeface="Aptos" panose="020B0004020202020204" pitchFamily="34" charset="0"/>
                <a:cs typeface="Times New Roman"/>
              </a:rPr>
              <a:t>Your proposal should include </a:t>
            </a:r>
            <a:r>
              <a:rPr lang="en-GB" kern="100">
                <a:latin typeface="Aptos"/>
                <a:ea typeface="Aptos" panose="020B0004020202020204" pitchFamily="34" charset="0"/>
                <a:cs typeface="Times New Roman"/>
              </a:rPr>
              <a:t>6 activities/ events</a:t>
            </a:r>
            <a:r>
              <a:rPr lang="en-GB" kern="100">
                <a:effectLst/>
                <a:latin typeface="Aptos"/>
                <a:ea typeface="Aptos" panose="020B0004020202020204" pitchFamily="34" charset="0"/>
                <a:cs typeface="Times New Roman"/>
              </a:rPr>
              <a:t> that:</a:t>
            </a:r>
          </a:p>
          <a:p>
            <a:pPr marL="342900" lvl="0" indent="-342900">
              <a:lnSpc>
                <a:spcPct val="150000"/>
              </a:lnSpc>
              <a:buFont typeface="Symbol" panose="05050102010706020507" pitchFamily="18" charset="2"/>
              <a:buChar char=""/>
            </a:pPr>
            <a:r>
              <a:rPr lang="en-GB" kern="100">
                <a:effectLst/>
                <a:latin typeface="Aptos"/>
                <a:ea typeface="Aptos" panose="020B0004020202020204" pitchFamily="34" charset="0"/>
                <a:cs typeface="Times New Roman"/>
              </a:rPr>
              <a:t>Takes place monthly, on the same weekend of the month (where possible)</a:t>
            </a:r>
          </a:p>
          <a:p>
            <a:pPr marL="342900" lvl="0" indent="-342900">
              <a:lnSpc>
                <a:spcPct val="150000"/>
              </a:lnSpc>
              <a:buFont typeface="Symbol" panose="05050102010706020507" pitchFamily="18" charset="2"/>
              <a:buChar char=""/>
            </a:pPr>
            <a:r>
              <a:rPr lang="en-GB" kern="100">
                <a:effectLst/>
                <a:latin typeface="Aptos"/>
                <a:ea typeface="Aptos" panose="020B0004020202020204" pitchFamily="34" charset="0"/>
                <a:cs typeface="Times New Roman"/>
              </a:rPr>
              <a:t>Is co-created with communities to ensure that it is relevant to Gloucester.</a:t>
            </a:r>
          </a:p>
          <a:p>
            <a:pPr marL="342900" indent="-342900">
              <a:lnSpc>
                <a:spcPct val="150000"/>
              </a:lnSpc>
              <a:buFont typeface="Symbol" panose="05050102010706020507" pitchFamily="18" charset="2"/>
              <a:buChar char=""/>
            </a:pPr>
            <a:r>
              <a:rPr lang="en-GB" kern="100">
                <a:latin typeface="Aptos"/>
                <a:ea typeface="Aptos" panose="020B0004020202020204" pitchFamily="34" charset="0"/>
                <a:cs typeface="Times New Roman"/>
              </a:rPr>
              <a:t>Could include</a:t>
            </a:r>
            <a:r>
              <a:rPr lang="en-GB" kern="100">
                <a:effectLst/>
                <a:latin typeface="Aptos"/>
                <a:ea typeface="Aptos" panose="020B0004020202020204" pitchFamily="34" charset="0"/>
                <a:cs typeface="Times New Roman"/>
              </a:rPr>
              <a:t> music, </a:t>
            </a:r>
            <a:r>
              <a:rPr lang="en-GB" kern="100">
                <a:latin typeface="Aptos"/>
                <a:ea typeface="Aptos" panose="020B0004020202020204" pitchFamily="34" charset="0"/>
                <a:cs typeface="Times New Roman"/>
              </a:rPr>
              <a:t>dance, performances, food</a:t>
            </a:r>
            <a:r>
              <a:rPr lang="en-GB" kern="100">
                <a:effectLst/>
                <a:latin typeface="Aptos"/>
                <a:ea typeface="Aptos" panose="020B0004020202020204" pitchFamily="34" charset="0"/>
                <a:cs typeface="Times New Roman"/>
              </a:rPr>
              <a:t> and participation</a:t>
            </a:r>
          </a:p>
          <a:p>
            <a:pPr marL="342900" indent="-342900">
              <a:lnSpc>
                <a:spcPct val="150000"/>
              </a:lnSpc>
              <a:buFont typeface="Symbol" panose="05050102010706020507" pitchFamily="18" charset="2"/>
              <a:buChar char=""/>
            </a:pPr>
            <a:r>
              <a:rPr lang="en-GB" kern="100">
                <a:effectLst/>
                <a:latin typeface="Aptos"/>
                <a:ea typeface="Aptos" panose="020B0004020202020204" pitchFamily="34" charset="0"/>
                <a:cs typeface="Times New Roman"/>
              </a:rPr>
              <a:t>May educate, raise awareness of local or national campaigns, or have a positive effect on health and wellbeing.</a:t>
            </a:r>
            <a:endParaRPr lang="en-GB" kern="100">
              <a:latin typeface="Aptos"/>
              <a:ea typeface="Aptos" panose="020B0004020202020204" pitchFamily="34" charset="0"/>
              <a:cs typeface="Times New Roman"/>
            </a:endParaRPr>
          </a:p>
          <a:p>
            <a:pPr marL="342900" indent="-342900">
              <a:lnSpc>
                <a:spcPct val="150000"/>
              </a:lnSpc>
              <a:buFont typeface="Symbol" panose="05050102010706020507" pitchFamily="18" charset="2"/>
              <a:buChar char=""/>
            </a:pPr>
            <a:r>
              <a:rPr lang="en-GB" kern="100">
                <a:latin typeface="Aptos"/>
                <a:ea typeface="Aptos" panose="020B0004020202020204" pitchFamily="34" charset="0"/>
                <a:cs typeface="Times New Roman"/>
              </a:rPr>
              <a:t>Includes</a:t>
            </a:r>
            <a:r>
              <a:rPr lang="en-GB" kern="100">
                <a:effectLst/>
                <a:latin typeface="Aptos"/>
                <a:ea typeface="Aptos" panose="020B0004020202020204" pitchFamily="34" charset="0"/>
                <a:cs typeface="Times New Roman"/>
              </a:rPr>
              <a:t> Refugee Week activity as part of the programme in June.</a:t>
            </a:r>
            <a:r>
              <a:rPr lang="en-GB" kern="100">
                <a:latin typeface="Aptos"/>
                <a:ea typeface="Aptos" panose="020B0004020202020204" pitchFamily="34" charset="0"/>
                <a:cs typeface="Times New Roman"/>
              </a:rPr>
              <a:t> (tbc)</a:t>
            </a:r>
            <a:endParaRPr lang="en-GB"/>
          </a:p>
        </p:txBody>
      </p:sp>
    </p:spTree>
    <p:extLst>
      <p:ext uri="{BB962C8B-B14F-4D97-AF65-F5344CB8AC3E}">
        <p14:creationId xmlns:p14="http://schemas.microsoft.com/office/powerpoint/2010/main" val="4166677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6BA50-62C9-8255-CBE2-CF0CC335D6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7DD228-445F-6DD5-39B6-782D355C91FE}"/>
              </a:ext>
            </a:extLst>
          </p:cNvPr>
          <p:cNvSpPr>
            <a:spLocks noGrp="1"/>
          </p:cNvSpPr>
          <p:nvPr>
            <p:ph type="title"/>
          </p:nvPr>
        </p:nvSpPr>
        <p:spPr>
          <a:xfrm>
            <a:off x="0" y="18254"/>
            <a:ext cx="3334871" cy="6839745"/>
          </a:xfrm>
          <a:solidFill>
            <a:srgbClr val="30CAA7"/>
          </a:solidFill>
        </p:spPr>
        <p:txBody>
          <a:bodyPr/>
          <a:lstStyle/>
          <a:p>
            <a:r>
              <a:rPr lang="en-GB" b="1">
                <a:solidFill>
                  <a:schemeClr val="bg1"/>
                </a:solidFill>
                <a:latin typeface="Aptos" panose="020B0004020202020204" pitchFamily="34" charset="0"/>
              </a:rPr>
              <a:t>   </a:t>
            </a:r>
          </a:p>
        </p:txBody>
      </p:sp>
      <p:sp>
        <p:nvSpPr>
          <p:cNvPr id="3" name="Content Placeholder 2">
            <a:extLst>
              <a:ext uri="{FF2B5EF4-FFF2-40B4-BE49-F238E27FC236}">
                <a16:creationId xmlns:a16="http://schemas.microsoft.com/office/drawing/2014/main" id="{4237F6BB-8D23-6D4E-36DF-BDF2AC08F493}"/>
              </a:ext>
            </a:extLst>
          </p:cNvPr>
          <p:cNvSpPr>
            <a:spLocks noGrp="1"/>
          </p:cNvSpPr>
          <p:nvPr>
            <p:ph idx="1"/>
          </p:nvPr>
        </p:nvSpPr>
        <p:spPr>
          <a:xfrm>
            <a:off x="3442447" y="2128956"/>
            <a:ext cx="8659906" cy="4725782"/>
          </a:xfrm>
        </p:spPr>
        <p:txBody>
          <a:bodyPr vert="horz" lIns="91440" tIns="45720" rIns="91440" bIns="45720" rtlCol="0" anchor="t">
            <a:noAutofit/>
          </a:bodyPr>
          <a:lstStyle/>
          <a:p>
            <a:pPr marL="0" lvl="0" indent="0">
              <a:lnSpc>
                <a:spcPct val="115000"/>
              </a:lnSpc>
              <a:spcBef>
                <a:spcPts val="0"/>
              </a:spcBef>
              <a:spcAft>
                <a:spcPts val="800"/>
              </a:spcAft>
              <a:buNone/>
            </a:pPr>
            <a:r>
              <a:rPr lang="en-GB" sz="1800" kern="100" dirty="0">
                <a:latin typeface="Aptos"/>
                <a:ea typeface="Aptos" panose="020B0004020202020204" pitchFamily="34" charset="0"/>
                <a:cs typeface="Times New Roman"/>
              </a:rPr>
              <a:t>We are committed to equality, diversity &amp; inclusion and actively seek creatives and organisations that push boundaries and make positive change. We are excited by working with those that prioritise creating cultural experiences that are accessible, sustainable and rooted in community. </a:t>
            </a:r>
          </a:p>
          <a:p>
            <a:pPr>
              <a:lnSpc>
                <a:spcPct val="120000"/>
              </a:lnSpc>
              <a:spcAft>
                <a:spcPts val="800"/>
              </a:spcAft>
              <a:buNone/>
            </a:pPr>
            <a:r>
              <a:rPr lang="en-GB" sz="1800" b="1">
                <a:latin typeface="Aptos"/>
              </a:rPr>
              <a:t>Fee: </a:t>
            </a:r>
            <a:endParaRPr lang="en-GB" sz="1800">
              <a:latin typeface="Aptos"/>
            </a:endParaRPr>
          </a:p>
          <a:p>
            <a:pPr>
              <a:lnSpc>
                <a:spcPct val="120000"/>
              </a:lnSpc>
              <a:spcBef>
                <a:spcPts val="0"/>
              </a:spcBef>
            </a:pPr>
            <a:r>
              <a:rPr lang="en-GB" sz="1800">
                <a:latin typeface="Aptos"/>
              </a:rPr>
              <a:t>The commission is for </a:t>
            </a:r>
            <a:r>
              <a:rPr lang="en-GB" sz="1800" b="1">
                <a:latin typeface="Aptos"/>
              </a:rPr>
              <a:t>£25,000.</a:t>
            </a:r>
            <a:endParaRPr lang="en-GB" sz="1800">
              <a:latin typeface="Aptos"/>
            </a:endParaRPr>
          </a:p>
          <a:p>
            <a:pPr>
              <a:lnSpc>
                <a:spcPct val="120000"/>
              </a:lnSpc>
              <a:spcBef>
                <a:spcPts val="0"/>
              </a:spcBef>
            </a:pPr>
            <a:r>
              <a:rPr lang="en-GB" sz="1800">
                <a:latin typeface="Aptos"/>
              </a:rPr>
              <a:t>It is intended that the applicant will collaborate with other projects and organisations to meet the need of the commission.</a:t>
            </a:r>
          </a:p>
          <a:p>
            <a:pPr>
              <a:lnSpc>
                <a:spcPct val="120000"/>
              </a:lnSpc>
              <a:spcBef>
                <a:spcPts val="0"/>
              </a:spcBef>
            </a:pPr>
            <a:endParaRPr lang="en-GB" sz="1800">
              <a:latin typeface="Aptos"/>
            </a:endParaRPr>
          </a:p>
          <a:p>
            <a:pPr marL="0" indent="0">
              <a:lnSpc>
                <a:spcPct val="120000"/>
              </a:lnSpc>
              <a:spcBef>
                <a:spcPts val="0"/>
              </a:spcBef>
              <a:buNone/>
            </a:pPr>
            <a:r>
              <a:rPr lang="en-GB" sz="1800" b="1">
                <a:latin typeface="Aptos"/>
              </a:rPr>
              <a:t>Further Information:</a:t>
            </a:r>
          </a:p>
          <a:p>
            <a:pPr marL="285750" indent="-285750">
              <a:lnSpc>
                <a:spcPct val="120000"/>
              </a:lnSpc>
              <a:spcBef>
                <a:spcPts val="0"/>
              </a:spcBef>
            </a:pPr>
            <a:r>
              <a:rPr lang="en-GB" sz="1800">
                <a:latin typeface="Aptos"/>
              </a:rPr>
              <a:t>If you have any questions about King's Square infrastructure or the types of events that are permitted/ practical in this space, please contact </a:t>
            </a:r>
            <a:r>
              <a:rPr lang="en-GB" sz="1800" dirty="0">
                <a:latin typeface="Aptos"/>
                <a:hlinkClick r:id="rId3"/>
              </a:rPr>
              <a:t>togethergloucester@gloucester.gov.uk</a:t>
            </a:r>
            <a:r>
              <a:rPr lang="en-GB" sz="1800" dirty="0">
                <a:latin typeface="Aptos"/>
              </a:rPr>
              <a:t> </a:t>
            </a:r>
          </a:p>
        </p:txBody>
      </p:sp>
      <p:sp>
        <p:nvSpPr>
          <p:cNvPr id="5" name="Title 1">
            <a:extLst>
              <a:ext uri="{FF2B5EF4-FFF2-40B4-BE49-F238E27FC236}">
                <a16:creationId xmlns:a16="http://schemas.microsoft.com/office/drawing/2014/main" id="{0CF0F0B6-811C-A8C1-D14F-38C704404ADE}"/>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a:solidFill>
                  <a:schemeClr val="bg1"/>
                </a:solidFill>
                <a:latin typeface="Microsoft Sans Serif"/>
                <a:ea typeface="Microsoft Sans Serif"/>
                <a:cs typeface="Arial"/>
              </a:rPr>
              <a:t>The Brief</a:t>
            </a:r>
            <a:endParaRPr lang="en-GB" sz="5000" b="1">
              <a:solidFill>
                <a:schemeClr val="bg1"/>
              </a:solidFill>
              <a:latin typeface="Microsoft Sans Serif"/>
              <a:ea typeface="Microsoft Sans Serif"/>
              <a:cs typeface="Arial" panose="020B0604020202020204" pitchFamily="34" charset="0"/>
            </a:endParaRPr>
          </a:p>
        </p:txBody>
      </p:sp>
      <p:sp>
        <p:nvSpPr>
          <p:cNvPr id="4" name="TextBox 3">
            <a:extLst>
              <a:ext uri="{FF2B5EF4-FFF2-40B4-BE49-F238E27FC236}">
                <a16:creationId xmlns:a16="http://schemas.microsoft.com/office/drawing/2014/main" id="{D76BB095-2668-08A7-C0F5-99FBE95F64C4}"/>
              </a:ext>
            </a:extLst>
          </p:cNvPr>
          <p:cNvSpPr txBox="1"/>
          <p:nvPr/>
        </p:nvSpPr>
        <p:spPr>
          <a:xfrm>
            <a:off x="3535073" y="496974"/>
            <a:ext cx="7825002" cy="2510111"/>
          </a:xfrm>
          <a:prstGeom prst="rect">
            <a:avLst/>
          </a:prstGeom>
          <a:noFill/>
        </p:spPr>
        <p:txBody>
          <a:bodyPr wrap="square" numCol="2" rtlCol="0">
            <a:spAutoFit/>
          </a:bodyPr>
          <a:lstStyle/>
          <a:p>
            <a:pPr>
              <a:lnSpc>
                <a:spcPct val="115000"/>
              </a:lnSpc>
              <a:spcAft>
                <a:spcPts val="800"/>
              </a:spcAft>
              <a:buNone/>
            </a:pPr>
            <a:r>
              <a:rPr lang="en-GB" b="1" kern="100">
                <a:latin typeface="Aptos" panose="020B0004020202020204" pitchFamily="34" charset="0"/>
                <a:ea typeface="Aptos" panose="020B0004020202020204" pitchFamily="34" charset="0"/>
                <a:cs typeface="Times New Roman" panose="02020603050405020304" pitchFamily="18" charset="0"/>
              </a:rPr>
              <a:t>Themes and Tone </a:t>
            </a:r>
            <a:endParaRPr lang="en-GB"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Celebratory</a:t>
            </a:r>
          </a:p>
          <a:p>
            <a:pPr marL="342900" lvl="0" indent="-342900">
              <a:lnSpc>
                <a:spcPct val="115000"/>
              </a:lnSpc>
              <a:spcBef>
                <a:spcPts val="0"/>
              </a:spcBef>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Inclusive</a:t>
            </a:r>
          </a:p>
          <a:p>
            <a:pPr marL="342900" lvl="0" indent="-342900">
              <a:lnSpc>
                <a:spcPct val="115000"/>
              </a:lnSpc>
              <a:spcBef>
                <a:spcPts val="0"/>
              </a:spcBef>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Positive</a:t>
            </a:r>
          </a:p>
          <a:p>
            <a:pPr marL="342900" lvl="0" indent="-342900">
              <a:lnSpc>
                <a:spcPct val="115000"/>
              </a:lnSpc>
              <a:spcBef>
                <a:spcPts val="0"/>
              </a:spcBef>
              <a:buFont typeface="Symbol" panose="05050102010706020507" pitchFamily="18" charset="2"/>
              <a:buChar char=""/>
            </a:pPr>
            <a:endParaRPr lang="en-GB"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Font typeface="Symbol" panose="05050102010706020507" pitchFamily="18" charset="2"/>
              <a:buChar char=""/>
            </a:pPr>
            <a:endParaRPr lang="en-GB"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Font typeface="Symbol" panose="05050102010706020507" pitchFamily="18" charset="2"/>
              <a:buChar char=""/>
            </a:pPr>
            <a:endParaRPr lang="en-GB" kern="100">
              <a:latin typeface="Aptos" panose="020B0004020202020204" pitchFamily="34" charset="0"/>
              <a:ea typeface="Aptos" panose="020B0004020202020204" pitchFamily="34" charset="0"/>
              <a:cs typeface="Times New Roman" panose="02020603050405020304" pitchFamily="18" charset="0"/>
            </a:endParaRPr>
          </a:p>
          <a:p>
            <a:pPr lvl="0">
              <a:lnSpc>
                <a:spcPct val="115000"/>
              </a:lnSpc>
              <a:spcBef>
                <a:spcPts val="0"/>
              </a:spcBef>
            </a:pPr>
            <a:endParaRPr lang="en-GB" kern="100">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Bef>
                <a:spcPts val="0"/>
              </a:spcBef>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Joyful</a:t>
            </a:r>
          </a:p>
          <a:p>
            <a:pPr marL="342900" lvl="0" indent="-342900">
              <a:lnSpc>
                <a:spcPct val="115000"/>
              </a:lnSpc>
              <a:spcBef>
                <a:spcPts val="0"/>
              </a:spcBef>
              <a:spcAft>
                <a:spcPts val="800"/>
              </a:spcAft>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Participatory</a:t>
            </a:r>
          </a:p>
          <a:p>
            <a:pPr marL="342900" lvl="0" indent="-342900">
              <a:lnSpc>
                <a:spcPct val="115000"/>
              </a:lnSpc>
              <a:spcBef>
                <a:spcPts val="0"/>
              </a:spcBef>
              <a:spcAft>
                <a:spcPts val="800"/>
              </a:spcAft>
              <a:buFont typeface="Symbol" panose="05050102010706020507" pitchFamily="18" charset="2"/>
              <a:buChar char=""/>
            </a:pPr>
            <a:r>
              <a:rPr lang="en-GB" kern="100">
                <a:latin typeface="Aptos" panose="020B0004020202020204" pitchFamily="34" charset="0"/>
                <a:ea typeface="Aptos" panose="020B0004020202020204" pitchFamily="34" charset="0"/>
                <a:cs typeface="Times New Roman" panose="02020603050405020304" pitchFamily="18" charset="0"/>
              </a:rPr>
              <a:t>Relevant</a:t>
            </a:r>
          </a:p>
          <a:p>
            <a:endParaRPr lang="en-GB"/>
          </a:p>
        </p:txBody>
      </p:sp>
    </p:spTree>
    <p:extLst>
      <p:ext uri="{BB962C8B-B14F-4D97-AF65-F5344CB8AC3E}">
        <p14:creationId xmlns:p14="http://schemas.microsoft.com/office/powerpoint/2010/main" val="383336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54AE678-5C09-9CC5-0E88-09CBCD416CB8}"/>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27F1AF0D-AA5A-3F0D-95CA-C982D8A4EA88}"/>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a:solidFill>
                  <a:schemeClr val="bg1"/>
                </a:solidFill>
                <a:latin typeface="Microsoft Sans Serif"/>
                <a:ea typeface="Microsoft Sans Serif"/>
                <a:cs typeface="Arial"/>
              </a:rPr>
              <a:t>Eligibility Criteria</a:t>
            </a:r>
            <a:endParaRPr lang="en-GB" sz="5000" b="1">
              <a:solidFill>
                <a:schemeClr val="bg1"/>
              </a:solidFill>
              <a:latin typeface="Microsoft Sans Serif"/>
              <a:ea typeface="Microsoft Sans Serif"/>
              <a:cs typeface="Arial" panose="020B0604020202020204" pitchFamily="34" charset="0"/>
            </a:endParaRPr>
          </a:p>
        </p:txBody>
      </p:sp>
      <p:graphicFrame>
        <p:nvGraphicFramePr>
          <p:cNvPr id="7" name="Content Placeholder 2">
            <a:extLst>
              <a:ext uri="{FF2B5EF4-FFF2-40B4-BE49-F238E27FC236}">
                <a16:creationId xmlns:a16="http://schemas.microsoft.com/office/drawing/2014/main" id="{300774DB-0A01-FC7E-9485-D011DA26C36E}"/>
              </a:ext>
            </a:extLst>
          </p:cNvPr>
          <p:cNvGraphicFramePr>
            <a:graphicFrameLocks/>
          </p:cNvGraphicFramePr>
          <p:nvPr>
            <p:extLst>
              <p:ext uri="{D42A27DB-BD31-4B8C-83A1-F6EECF244321}">
                <p14:modId xmlns:p14="http://schemas.microsoft.com/office/powerpoint/2010/main" val="1169200505"/>
              </p:ext>
            </p:extLst>
          </p:nvPr>
        </p:nvGraphicFramePr>
        <p:xfrm>
          <a:off x="3848058" y="359197"/>
          <a:ext cx="7741961" cy="6139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034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B2E569F-BF08-2A91-41DE-E27568E8671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DDB44E-5515-DF49-3010-D7EA08B3A2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937EFFD-D959-6538-F2A9-EB2116E5D8D8}"/>
              </a:ext>
            </a:extLst>
          </p:cNvPr>
          <p:cNvSpPr/>
          <p:nvPr/>
        </p:nvSpPr>
        <p:spPr>
          <a:xfrm>
            <a:off x="-2" y="1"/>
            <a:ext cx="3679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A94183BF-19DF-2CC1-A8AD-D953AAB27D10}"/>
              </a:ext>
            </a:extLst>
          </p:cNvPr>
          <p:cNvSpPr txBox="1">
            <a:spLocks/>
          </p:cNvSpPr>
          <p:nvPr/>
        </p:nvSpPr>
        <p:spPr>
          <a:xfrm>
            <a:off x="-1" y="496974"/>
            <a:ext cx="3679116" cy="5602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chemeClr val="bg1"/>
                </a:solidFill>
                <a:latin typeface="Microsoft Sans Serif"/>
                <a:ea typeface="Microsoft Sans Serif"/>
                <a:cs typeface="Arial"/>
              </a:rPr>
              <a:t>Commission</a:t>
            </a:r>
          </a:p>
          <a:p>
            <a:r>
              <a:rPr lang="en-GB" b="1">
                <a:solidFill>
                  <a:schemeClr val="bg1"/>
                </a:solidFill>
                <a:latin typeface="Microsoft Sans Serif"/>
                <a:ea typeface="Microsoft Sans Serif"/>
                <a:cs typeface="Arial"/>
              </a:rPr>
              <a:t>Requirements</a:t>
            </a:r>
            <a:endParaRPr lang="en-GB" b="1">
              <a:solidFill>
                <a:schemeClr val="bg1"/>
              </a:solidFill>
              <a:latin typeface="Microsoft Sans Serif"/>
              <a:ea typeface="Microsoft Sans Serif"/>
              <a:cs typeface="Arial" panose="020B0604020202020204" pitchFamily="34" charset="0"/>
            </a:endParaRPr>
          </a:p>
        </p:txBody>
      </p:sp>
      <p:sp>
        <p:nvSpPr>
          <p:cNvPr id="2" name="TextBox 1">
            <a:extLst>
              <a:ext uri="{FF2B5EF4-FFF2-40B4-BE49-F238E27FC236}">
                <a16:creationId xmlns:a16="http://schemas.microsoft.com/office/drawing/2014/main" id="{D2773BAC-930E-B23D-F443-75E71723987C}"/>
              </a:ext>
            </a:extLst>
          </p:cNvPr>
          <p:cNvSpPr txBox="1"/>
          <p:nvPr/>
        </p:nvSpPr>
        <p:spPr>
          <a:xfrm>
            <a:off x="3843545" y="144083"/>
            <a:ext cx="8118959" cy="6186309"/>
          </a:xfrm>
          <a:prstGeom prst="rect">
            <a:avLst/>
          </a:prstGeom>
          <a:noFill/>
        </p:spPr>
        <p:txBody>
          <a:bodyPr wrap="square" lIns="91440" tIns="45720" rIns="91440" bIns="45720" rtlCol="0" anchor="t">
            <a:spAutoFit/>
          </a:bodyPr>
          <a:lstStyle/>
          <a:p>
            <a:r>
              <a:rPr lang="en-GB" b="1">
                <a:latin typeface="Aptos"/>
              </a:rPr>
              <a:t>To apply: </a:t>
            </a:r>
            <a:endParaRPr lang="en-US">
              <a:ea typeface="Calibri" panose="020F0502020204030204"/>
              <a:cs typeface="Calibri" panose="020F0502020204030204"/>
            </a:endParaRPr>
          </a:p>
          <a:p>
            <a:pPr marL="285750" indent="-285750">
              <a:buFont typeface="Arial"/>
              <a:buChar char="•"/>
            </a:pPr>
            <a:r>
              <a:rPr lang="en-GB">
                <a:latin typeface="Aptos"/>
              </a:rPr>
              <a:t>To be considered for the commission, please submit the following, in a format of your choice: </a:t>
            </a:r>
          </a:p>
          <a:p>
            <a:pPr marL="285750" indent="-285750">
              <a:buFont typeface="Arial" panose="020B0604020202020204" pitchFamily="34" charset="0"/>
              <a:buChar char="•"/>
            </a:pPr>
            <a:r>
              <a:rPr lang="en-GB">
                <a:latin typeface="Aptos"/>
              </a:rPr>
              <a:t>In no more than 800 words ( or equivalent) a proposal for the commission that addresses how you will meet the brief, approach working with communities and work in partnership.</a:t>
            </a:r>
            <a:endParaRPr lang="en-GB">
              <a:latin typeface="Aptos"/>
              <a:ea typeface="Calibri" panose="020F0502020204030204"/>
              <a:cs typeface="Calibri" panose="020F0502020204030204"/>
            </a:endParaRPr>
          </a:p>
          <a:p>
            <a:pPr marL="285750" indent="-285750">
              <a:buFont typeface="Arial" panose="020B0604020202020204" pitchFamily="34" charset="0"/>
              <a:buChar char="•"/>
            </a:pPr>
            <a:r>
              <a:rPr lang="en-GB">
                <a:latin typeface="Aptos"/>
              </a:rPr>
              <a:t>Images of previous work, or link to website and any other relevant material showcasing your idea or previous work.</a:t>
            </a:r>
          </a:p>
          <a:p>
            <a:pPr marL="285750" indent="-285750">
              <a:buFont typeface="Arial" panose="020B0604020202020204" pitchFamily="34" charset="0"/>
              <a:buChar char="•"/>
            </a:pPr>
            <a:r>
              <a:rPr lang="en-GB">
                <a:latin typeface="Aptos"/>
              </a:rPr>
              <a:t>Your CV/ description of organisations or group’s purpose, demonstrating your past projects and/ or practice. </a:t>
            </a:r>
          </a:p>
          <a:p>
            <a:pPr marL="285750" indent="-285750">
              <a:buFont typeface="Arial" panose="020B0604020202020204" pitchFamily="34" charset="0"/>
              <a:buChar char="•"/>
            </a:pPr>
            <a:r>
              <a:rPr lang="en-GB">
                <a:latin typeface="Aptos"/>
              </a:rPr>
              <a:t>Detailed project budget </a:t>
            </a:r>
          </a:p>
          <a:p>
            <a:pPr marL="285750" indent="-285750">
              <a:buFont typeface="Arial"/>
              <a:buChar char="•"/>
            </a:pPr>
            <a:endParaRPr lang="en-GB">
              <a:latin typeface="Aptos" panose="020B0004020202020204" pitchFamily="34" charset="0"/>
            </a:endParaRPr>
          </a:p>
          <a:p>
            <a:r>
              <a:rPr lang="en-GB" b="1">
                <a:latin typeface="Aptos"/>
              </a:rPr>
              <a:t>Criteria for selection:</a:t>
            </a:r>
            <a:endParaRPr lang="en-GB" b="1">
              <a:latin typeface="Aptos"/>
              <a:ea typeface="Microsoft Sans Serif"/>
              <a:cs typeface="Arial"/>
            </a:endParaRPr>
          </a:p>
          <a:p>
            <a:pPr marL="285750" indent="-285750">
              <a:buFont typeface="Arial" panose="020B0604020202020204" pitchFamily="34" charset="0"/>
              <a:buChar char="•"/>
            </a:pPr>
            <a:r>
              <a:rPr lang="en-GB">
                <a:latin typeface="Aptos"/>
              </a:rPr>
              <a:t>Response to project purpose, ambition, and themes. </a:t>
            </a:r>
          </a:p>
          <a:p>
            <a:pPr marL="285750" indent="-285750">
              <a:buFont typeface="Arial" panose="020B0604020202020204" pitchFamily="34" charset="0"/>
              <a:buChar char="•"/>
            </a:pPr>
            <a:r>
              <a:rPr lang="en-GB">
                <a:latin typeface="Aptos"/>
              </a:rPr>
              <a:t>Contributes to one of Together Gloucester four step changes</a:t>
            </a:r>
          </a:p>
          <a:p>
            <a:pPr marL="285750" indent="-285750">
              <a:buFont typeface="Arial" panose="020B0604020202020204" pitchFamily="34" charset="0"/>
              <a:buChar char="•"/>
            </a:pPr>
            <a:r>
              <a:rPr lang="en-GB">
                <a:latin typeface="Aptos"/>
              </a:rPr>
              <a:t>Demonstrable experience in working with communities, ability to facilitate conversations and devise work with different co-creative methods.</a:t>
            </a:r>
          </a:p>
          <a:p>
            <a:pPr marL="285750" indent="-285750">
              <a:buFont typeface="Arial" panose="020B0604020202020204" pitchFamily="34" charset="0"/>
              <a:buChar char="•"/>
            </a:pPr>
            <a:r>
              <a:rPr lang="en-GB">
                <a:latin typeface="Aptos"/>
              </a:rPr>
              <a:t>Demonstratable experience in delivering events in outdoor spaces including budgeting and event management.</a:t>
            </a:r>
          </a:p>
          <a:p>
            <a:pPr marL="285750" indent="-285750">
              <a:buFont typeface="Arial" panose="020B0604020202020204" pitchFamily="34" charset="0"/>
              <a:buChar char="•"/>
            </a:pPr>
            <a:r>
              <a:rPr lang="en-GB">
                <a:latin typeface="Aptos"/>
              </a:rPr>
              <a:t>Demonstrate clear planning, delivery and evaluation methods </a:t>
            </a:r>
          </a:p>
          <a:p>
            <a:pPr marL="285750" indent="-285750">
              <a:buFont typeface="Arial" panose="020B0604020202020204" pitchFamily="34" charset="0"/>
              <a:buChar char="•"/>
            </a:pPr>
            <a:r>
              <a:rPr lang="en-GB">
                <a:latin typeface="Aptos"/>
              </a:rPr>
              <a:t>Demonstrate a commitment to accessibility, inclusion and environmental sustainability</a:t>
            </a:r>
          </a:p>
        </p:txBody>
      </p:sp>
    </p:spTree>
    <p:extLst>
      <p:ext uri="{BB962C8B-B14F-4D97-AF65-F5344CB8AC3E}">
        <p14:creationId xmlns:p14="http://schemas.microsoft.com/office/powerpoint/2010/main" val="618001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89A1A-7F29-44C9-12FD-DA5B67C31C5F}"/>
            </a:ext>
          </a:extLst>
        </p:cNvPr>
        <p:cNvGrpSpPr/>
        <p:nvPr/>
      </p:nvGrpSpPr>
      <p:grpSpPr>
        <a:xfrm>
          <a:off x="0" y="0"/>
          <a:ext cx="0" cy="0"/>
          <a:chOff x="0" y="0"/>
          <a:chExt cx="0" cy="0"/>
        </a:xfrm>
      </p:grpSpPr>
      <p:sp>
        <p:nvSpPr>
          <p:cNvPr id="27" name="Rectangle 26">
            <a:extLst>
              <a:ext uri="{FF2B5EF4-FFF2-40B4-BE49-F238E27FC236}">
                <a16:creationId xmlns:a16="http://schemas.microsoft.com/office/drawing/2014/main" id="{6EC844B9-CD3B-CE10-5040-BF4C1E75BBA5}"/>
              </a:ext>
            </a:extLst>
          </p:cNvPr>
          <p:cNvSpPr/>
          <p:nvPr/>
        </p:nvSpPr>
        <p:spPr>
          <a:xfrm>
            <a:off x="-1" y="1"/>
            <a:ext cx="3332117" cy="6857999"/>
          </a:xfrm>
          <a:prstGeom prst="rect">
            <a:avLst/>
          </a:prstGeom>
          <a:solidFill>
            <a:srgbClr val="30CAA7"/>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B691DECB-D859-4001-99C1-838592C0FD97}"/>
              </a:ext>
            </a:extLst>
          </p:cNvPr>
          <p:cNvSpPr txBox="1">
            <a:spLocks/>
          </p:cNvSpPr>
          <p:nvPr/>
        </p:nvSpPr>
        <p:spPr>
          <a:xfrm>
            <a:off x="205760" y="496974"/>
            <a:ext cx="3329313" cy="56239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a:solidFill>
                  <a:schemeClr val="bg1"/>
                </a:solidFill>
                <a:latin typeface="Microsoft Sans Serif"/>
                <a:ea typeface="Microsoft Sans Serif"/>
                <a:cs typeface="Arial"/>
              </a:rPr>
              <a:t>Decision Making</a:t>
            </a:r>
            <a:endParaRPr lang="en-GB" sz="5000" b="1">
              <a:solidFill>
                <a:schemeClr val="bg1"/>
              </a:solidFill>
              <a:latin typeface="Microsoft Sans Serif"/>
              <a:ea typeface="Microsoft Sans Serif"/>
              <a:cs typeface="Arial" panose="020B0604020202020204" pitchFamily="34" charset="0"/>
            </a:endParaRPr>
          </a:p>
        </p:txBody>
      </p:sp>
      <p:sp>
        <p:nvSpPr>
          <p:cNvPr id="2" name="TextBox 1">
            <a:extLst>
              <a:ext uri="{FF2B5EF4-FFF2-40B4-BE49-F238E27FC236}">
                <a16:creationId xmlns:a16="http://schemas.microsoft.com/office/drawing/2014/main" id="{44795C4E-4820-65DD-2161-92388C754511}"/>
              </a:ext>
            </a:extLst>
          </p:cNvPr>
          <p:cNvSpPr txBox="1"/>
          <p:nvPr/>
        </p:nvSpPr>
        <p:spPr>
          <a:xfrm>
            <a:off x="3740834" y="496974"/>
            <a:ext cx="8118959" cy="4801314"/>
          </a:xfrm>
          <a:prstGeom prst="rect">
            <a:avLst/>
          </a:prstGeom>
          <a:noFill/>
        </p:spPr>
        <p:txBody>
          <a:bodyPr wrap="square" lIns="91440" tIns="45720" rIns="91440" bIns="45720" rtlCol="0" anchor="t">
            <a:spAutoFit/>
          </a:bodyPr>
          <a:lstStyle/>
          <a:p>
            <a:r>
              <a:rPr lang="en-GB" b="1">
                <a:latin typeface="Aptos"/>
              </a:rPr>
              <a:t>Shortlisting</a:t>
            </a:r>
          </a:p>
          <a:p>
            <a:endParaRPr lang="en-GB" b="1">
              <a:latin typeface="Aptos" panose="020B0004020202020204" pitchFamily="34" charset="0"/>
            </a:endParaRPr>
          </a:p>
          <a:p>
            <a:pPr marL="285750" indent="-285750">
              <a:buFont typeface="Arial" panose="020B0604020202020204" pitchFamily="34" charset="0"/>
              <a:buChar char="•"/>
            </a:pPr>
            <a:r>
              <a:rPr lang="en-GB">
                <a:latin typeface="Aptos"/>
              </a:rPr>
              <a:t>Shortlisted applications will be scored on the criteria by the citizen panel </a:t>
            </a:r>
          </a:p>
          <a:p>
            <a:pPr marL="285750" indent="-285750">
              <a:buFont typeface="Arial" panose="020B0604020202020204" pitchFamily="34" charset="0"/>
              <a:buChar char="•"/>
            </a:pPr>
            <a:r>
              <a:rPr lang="en-GB">
                <a:latin typeface="Aptos"/>
              </a:rPr>
              <a:t>The shortlisted applicants will then be asked to propose their programme as a 4-minute presentation at an event and the decision will be made by community voting.</a:t>
            </a:r>
            <a:endParaRPr lang="en-GB">
              <a:latin typeface="Aptos" panose="020B0004020202020204" pitchFamily="34" charset="0"/>
            </a:endParaRPr>
          </a:p>
          <a:p>
            <a:endParaRPr lang="en-GB">
              <a:latin typeface="Aptos"/>
            </a:endParaRPr>
          </a:p>
          <a:p>
            <a:r>
              <a:rPr lang="en-GB" b="1">
                <a:latin typeface="Aptos"/>
              </a:rPr>
              <a:t>Timeline</a:t>
            </a:r>
          </a:p>
          <a:p>
            <a:endParaRPr lang="en-GB">
              <a:latin typeface="Aptos" panose="020B0004020202020204" pitchFamily="34" charset="0"/>
            </a:endParaRPr>
          </a:p>
          <a:p>
            <a:pPr marL="285750" indent="-285750">
              <a:buFont typeface="Arial"/>
              <a:buChar char="•"/>
            </a:pPr>
            <a:r>
              <a:rPr lang="en-GB">
                <a:latin typeface="Aptos"/>
              </a:rPr>
              <a:t>Applications Open: 22 December 2025</a:t>
            </a:r>
            <a:endParaRPr lang="en-GB">
              <a:latin typeface="Aptos" panose="020B0004020202020204" pitchFamily="34" charset="0"/>
            </a:endParaRPr>
          </a:p>
          <a:p>
            <a:pPr marL="285750" indent="-285750">
              <a:buFont typeface="Arial"/>
              <a:buChar char="•"/>
            </a:pPr>
            <a:r>
              <a:rPr lang="en-GB">
                <a:latin typeface="Aptos"/>
              </a:rPr>
              <a:t>Applications Close: 25 January 2026</a:t>
            </a:r>
          </a:p>
          <a:p>
            <a:pPr marL="285750" indent="-285750">
              <a:buFont typeface="Arial"/>
              <a:buChar char="•"/>
            </a:pPr>
            <a:r>
              <a:rPr lang="en-GB">
                <a:latin typeface="Aptos"/>
                <a:ea typeface="Calibri" panose="020F0502020204030204"/>
                <a:cs typeface="Calibri" panose="020F0502020204030204"/>
              </a:rPr>
              <a:t>Short-listed applicants informed: 11 February 2026</a:t>
            </a:r>
          </a:p>
          <a:p>
            <a:pPr marL="285750" indent="-285750">
              <a:buFont typeface="Arial"/>
              <a:buChar char="•"/>
            </a:pPr>
            <a:r>
              <a:rPr lang="en-GB">
                <a:latin typeface="Aptos"/>
                <a:ea typeface="Calibri" panose="020F0502020204030204"/>
                <a:cs typeface="Calibri" panose="020F0502020204030204"/>
              </a:rPr>
              <a:t>Decision making Event: w/c 2 March 2026</a:t>
            </a:r>
          </a:p>
          <a:p>
            <a:endParaRPr lang="en-GB">
              <a:latin typeface="Aptos"/>
              <a:ea typeface="Calibri" panose="020F0502020204030204"/>
              <a:cs typeface="Calibri" panose="020F0502020204030204"/>
            </a:endParaRPr>
          </a:p>
          <a:p>
            <a:r>
              <a:rPr lang="en-GB">
                <a:latin typeface="Aptos"/>
                <a:ea typeface="Calibri" panose="020F0502020204030204"/>
                <a:cs typeface="Calibri" panose="020F0502020204030204"/>
              </a:rPr>
              <a:t>Send applications to: </a:t>
            </a:r>
            <a:r>
              <a:rPr lang="en-GB">
                <a:latin typeface="Aptos"/>
                <a:ea typeface="Calibri" panose="020F0502020204030204"/>
                <a:cs typeface="Calibri" panose="020F0502020204030204"/>
                <a:hlinkClick r:id="rId2"/>
              </a:rPr>
              <a:t>togethergloucester@gloucester.gov.uk</a:t>
            </a:r>
            <a:r>
              <a:rPr lang="en-GB">
                <a:latin typeface="Aptos"/>
                <a:ea typeface="Calibri" panose="020F0502020204030204"/>
                <a:cs typeface="Calibri" panose="020F0502020204030204"/>
              </a:rPr>
              <a:t> </a:t>
            </a:r>
          </a:p>
          <a:p>
            <a:endParaRPr lang="en-GB">
              <a:ea typeface="Calibri" panose="020F0502020204030204"/>
              <a:cs typeface="Calibri" panose="020F0502020204030204"/>
            </a:endParaRPr>
          </a:p>
          <a:p>
            <a:endParaRPr lang="en-GB">
              <a:ea typeface="Calibri" panose="020F0502020204030204"/>
              <a:cs typeface="Calibri" panose="020F0502020204030204"/>
            </a:endParaRPr>
          </a:p>
        </p:txBody>
      </p:sp>
    </p:spTree>
    <p:extLst>
      <p:ext uri="{BB962C8B-B14F-4D97-AF65-F5344CB8AC3E}">
        <p14:creationId xmlns:p14="http://schemas.microsoft.com/office/powerpoint/2010/main" val="1723550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75D77-7EF1-C29C-C044-031F6C35D255}"/>
              </a:ext>
            </a:extLst>
          </p:cNvPr>
          <p:cNvSpPr>
            <a:spLocks noGrp="1"/>
          </p:cNvSpPr>
          <p:nvPr>
            <p:ph type="title"/>
          </p:nvPr>
        </p:nvSpPr>
        <p:spPr>
          <a:xfrm>
            <a:off x="0" y="258977"/>
            <a:ext cx="12192000" cy="1325563"/>
          </a:xfrm>
        </p:spPr>
        <p:txBody>
          <a:bodyPr>
            <a:normAutofit/>
          </a:bodyPr>
          <a:lstStyle/>
          <a:p>
            <a:pPr algn="ctr"/>
            <a:r>
              <a:rPr lang="en-GB">
                <a:solidFill>
                  <a:srgbClr val="30CAA7"/>
                </a:solidFill>
                <a:latin typeface="Microsoft Sans Serif"/>
                <a:ea typeface="Microsoft Sans Serif"/>
                <a:cs typeface="Arial"/>
              </a:rPr>
              <a:t>Partners</a:t>
            </a:r>
          </a:p>
        </p:txBody>
      </p:sp>
      <p:pic>
        <p:nvPicPr>
          <p:cNvPr id="5" name="Content Placeholder 4" descr="A group of logos with text&#10;&#10;Description automatically generated">
            <a:extLst>
              <a:ext uri="{FF2B5EF4-FFF2-40B4-BE49-F238E27FC236}">
                <a16:creationId xmlns:a16="http://schemas.microsoft.com/office/drawing/2014/main" id="{E9D744A2-2042-1C5F-E04B-59B20EA96FC6}"/>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191240" y="1452870"/>
            <a:ext cx="9941579" cy="4970790"/>
          </a:xfrm>
        </p:spPr>
      </p:pic>
      <p:pic>
        <p:nvPicPr>
          <p:cNvPr id="4" name="Picture 3" descr="A black background with white text&#10;&#10;AI-generated content may be incorrect.">
            <a:extLst>
              <a:ext uri="{FF2B5EF4-FFF2-40B4-BE49-F238E27FC236}">
                <a16:creationId xmlns:a16="http://schemas.microsoft.com/office/drawing/2014/main" id="{99715AC7-5C0E-3DF8-AAA5-0A61A3F541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3833"/>
            <a:ext cx="3878473" cy="3878473"/>
          </a:xfrm>
          <a:prstGeom prst="rect">
            <a:avLst/>
          </a:prstGeom>
        </p:spPr>
      </p:pic>
    </p:spTree>
    <p:extLst>
      <p:ext uri="{BB962C8B-B14F-4D97-AF65-F5344CB8AC3E}">
        <p14:creationId xmlns:p14="http://schemas.microsoft.com/office/powerpoint/2010/main" val="2516888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ba41e9d-37b2-4593-8d5f-a9241aa0e66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B317336ADBDE4C84F20D29E461B5BF" ma:contentTypeVersion="18" ma:contentTypeDescription="Create a new document." ma:contentTypeScope="" ma:versionID="6599e31fa72737188d78910e77e4ade1">
  <xsd:schema xmlns:xsd="http://www.w3.org/2001/XMLSchema" xmlns:xs="http://www.w3.org/2001/XMLSchema" xmlns:p="http://schemas.microsoft.com/office/2006/metadata/properties" xmlns:ns3="9ba41e9d-37b2-4593-8d5f-a9241aa0e662" xmlns:ns4="238aec02-858d-46ed-ae98-3f6b398ae5f5" targetNamespace="http://schemas.microsoft.com/office/2006/metadata/properties" ma:root="true" ma:fieldsID="98a340b5e8026fc5f84cff04d6291758" ns3:_="" ns4:_="">
    <xsd:import namespace="9ba41e9d-37b2-4593-8d5f-a9241aa0e662"/>
    <xsd:import namespace="238aec02-858d-46ed-ae98-3f6b398ae5f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LengthInSeconds" minOccurs="0"/>
                <xsd:element ref="ns3:MediaServiceOCR" minOccurs="0"/>
                <xsd:element ref="ns3:_activity" minOccurs="0"/>
                <xsd:element ref="ns3:MediaServiceObjectDetectorVersions" minOccurs="0"/>
                <xsd:element ref="ns3:MediaServiceSearchProperties" minOccurs="0"/>
                <xsd:element ref="ns3:MediaServiceSystem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41e9d-37b2-4593-8d5f-a9241aa0e6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8aec02-858d-46ed-ae98-3f6b398ae5f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FC5066-0D78-4276-AFFA-CF10EAFF60B6}">
  <ds:schemaRefs>
    <ds:schemaRef ds:uri="238aec02-858d-46ed-ae98-3f6b398ae5f5"/>
    <ds:schemaRef ds:uri="9ba41e9d-37b2-4593-8d5f-a9241aa0e66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603117-0433-4360-8756-C5D699F31A48}">
  <ds:schemaRefs>
    <ds:schemaRef ds:uri="http://schemas.microsoft.com/sharepoint/v3/contenttype/forms"/>
  </ds:schemaRefs>
</ds:datastoreItem>
</file>

<file path=customXml/itemProps3.xml><?xml version="1.0" encoding="utf-8"?>
<ds:datastoreItem xmlns:ds="http://schemas.openxmlformats.org/officeDocument/2006/customXml" ds:itemID="{327A3CD6-3F22-4A79-B729-5BD50A976E25}">
  <ds:schemaRefs>
    <ds:schemaRef ds:uri="238aec02-858d-46ed-ae98-3f6b398ae5f5"/>
    <ds:schemaRef ds:uri="9ba41e9d-37b2-4593-8d5f-a9241aa0e66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ab5cc1e7-c297-4baa-ba8a-cdaf38d13815}" enabled="0" method="" siteId="{ab5cc1e7-c297-4baa-ba8a-cdaf38d13815}"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9</Slides>
  <Notes>4</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   </vt:lpstr>
      <vt:lpstr>   </vt:lpstr>
      <vt:lpstr>PowerPoint Presentation</vt:lpstr>
      <vt:lpstr>PowerPoint Presentation</vt:lpstr>
      <vt:lpstr>PowerPoint Presentation</vt:lpstr>
      <vt:lpstr>Partners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Creative Projects Fund</dc:title>
  <dc:creator>Natalie Simpson</dc:creator>
  <cp:revision>3</cp:revision>
  <cp:lastPrinted>2024-06-24T17:19:53Z</cp:lastPrinted>
  <dcterms:created xsi:type="dcterms:W3CDTF">2024-04-11T09:43:24Z</dcterms:created>
  <dcterms:modified xsi:type="dcterms:W3CDTF">2025-12-22T12:52:13Z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0x010100C4B317336ADBDE4C84F20D29E461B5BF</vt:lpwstr>
  </property>
  <property fmtid="{D5CDD505-2E9C-101B-9397-08002B2CF9AE}" pid="3" name="MediaServiceImageTags">
    <vt:lpwstr/>
  </property>
</Properties>
</file>